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58" r:id="rId3"/>
    <p:sldId id="259" r:id="rId4"/>
    <p:sldId id="260" r:id="rId5"/>
    <p:sldId id="261" r:id="rId6"/>
    <p:sldId id="262" r:id="rId7"/>
    <p:sldId id="267" r:id="rId8"/>
    <p:sldId id="268" r:id="rId9"/>
    <p:sldId id="263" r:id="rId10"/>
    <p:sldId id="264" r:id="rId11"/>
    <p:sldId id="265" r:id="rId12"/>
    <p:sldId id="269" r:id="rId13"/>
    <p:sldId id="266" r:id="rId14"/>
  </p:sldIdLst>
  <p:sldSz cx="9144000" cy="5143500" type="screen16x9"/>
  <p:notesSz cx="6858000" cy="9144000"/>
  <p:embeddedFontLst>
    <p:embeddedFont>
      <p:font typeface="Rubik" panose="020B0604020202020204" charset="-79"/>
      <p:regular r:id="rId16"/>
      <p:bold r:id="rId17"/>
      <p:italic r:id="rId18"/>
      <p:boldItalic r:id="rId19"/>
    </p:embeddedFont>
    <p:embeddedFont>
      <p:font typeface="Rubik Light" panose="020B0604020202020204" charset="-79"/>
      <p:regular r:id="rId20"/>
      <p:bold r:id="rId21"/>
      <p:italic r:id="rId22"/>
      <p:boldItalic r:id="rId23"/>
    </p:embeddedFont>
    <p:embeddedFont>
      <p:font typeface="Rubik Medium" panose="020B0604020202020204" charset="-79"/>
      <p:regular r:id="rId24"/>
      <p:bold r:id="rId25"/>
      <p:italic r:id="rId26"/>
      <p:boldItalic r:id="rId27"/>
    </p:embeddedFont>
    <p:embeddedFont>
      <p:font typeface="Rubik SemiBold" panose="020B0604020202020204" charset="-79"/>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i1nl8uAJepcjcA2CnLI/GAkZtj/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4" autoAdjust="0"/>
    <p:restoredTop sz="94660"/>
  </p:normalViewPr>
  <p:slideViewPr>
    <p:cSldViewPr snapToGrid="0">
      <p:cViewPr varScale="1">
        <p:scale>
          <a:sx n="61" d="100"/>
          <a:sy n="61" d="100"/>
        </p:scale>
        <p:origin x="34" y="6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8" Type="http://schemas.openxmlformats.org/officeDocument/2006/relationships/slide" Target="slides/slide7.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3ec2985a68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g23ec2985a68_1_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3ec2985a68_1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3ec2985a68_1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a:extLst>
            <a:ext uri="{FF2B5EF4-FFF2-40B4-BE49-F238E27FC236}">
              <a16:creationId xmlns:a16="http://schemas.microsoft.com/office/drawing/2014/main" id="{6BE444F3-8DBD-1EE2-EF80-6205098134E3}"/>
            </a:ext>
          </a:extLst>
        </p:cNvPr>
        <p:cNvGrpSpPr/>
        <p:nvPr/>
      </p:nvGrpSpPr>
      <p:grpSpPr>
        <a:xfrm>
          <a:off x="0" y="0"/>
          <a:ext cx="0" cy="0"/>
          <a:chOff x="0" y="0"/>
          <a:chExt cx="0" cy="0"/>
        </a:xfrm>
      </p:grpSpPr>
      <p:sp>
        <p:nvSpPr>
          <p:cNvPr id="139" name="Google Shape;139;g23ec2985a68_1_56:notes">
            <a:extLst>
              <a:ext uri="{FF2B5EF4-FFF2-40B4-BE49-F238E27FC236}">
                <a16:creationId xmlns:a16="http://schemas.microsoft.com/office/drawing/2014/main" id="{70633245-4B73-0FB9-76E1-26C6926EFF7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3ec2985a68_1_56:notes">
            <a:extLst>
              <a:ext uri="{FF2B5EF4-FFF2-40B4-BE49-F238E27FC236}">
                <a16:creationId xmlns:a16="http://schemas.microsoft.com/office/drawing/2014/main" id="{94F7E107-BEB3-B614-AAA3-184DF944D99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507527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65ee868302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8" name="Google Shape;88;g265ee868302_0_1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65ee868302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g265ee868302_0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3ec2985a68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a:extLst>
            <a:ext uri="{FF2B5EF4-FFF2-40B4-BE49-F238E27FC236}">
              <a16:creationId xmlns:a16="http://schemas.microsoft.com/office/drawing/2014/main" id="{4A5DA66A-4655-D6FE-B949-4B9BB4B2DD1C}"/>
            </a:ext>
          </a:extLst>
        </p:cNvPr>
        <p:cNvGrpSpPr/>
        <p:nvPr/>
      </p:nvGrpSpPr>
      <p:grpSpPr>
        <a:xfrm>
          <a:off x="0" y="0"/>
          <a:ext cx="0" cy="0"/>
          <a:chOff x="0" y="0"/>
          <a:chExt cx="0" cy="0"/>
        </a:xfrm>
      </p:grpSpPr>
      <p:sp>
        <p:nvSpPr>
          <p:cNvPr id="115" name="Google Shape;115;g23ec2985a68_1_33:notes">
            <a:extLst>
              <a:ext uri="{FF2B5EF4-FFF2-40B4-BE49-F238E27FC236}">
                <a16:creationId xmlns:a16="http://schemas.microsoft.com/office/drawing/2014/main" id="{C3D3F03E-4F55-5A9E-6101-9D1563FDA98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a:extLst>
              <a:ext uri="{FF2B5EF4-FFF2-40B4-BE49-F238E27FC236}">
                <a16:creationId xmlns:a16="http://schemas.microsoft.com/office/drawing/2014/main" id="{5FB1C857-6F14-60D4-1B74-7621F1B6B810}"/>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300622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a:extLst>
            <a:ext uri="{FF2B5EF4-FFF2-40B4-BE49-F238E27FC236}">
              <a16:creationId xmlns:a16="http://schemas.microsoft.com/office/drawing/2014/main" id="{AB56CFB6-1752-E5F4-97CA-02D30299E8FF}"/>
            </a:ext>
          </a:extLst>
        </p:cNvPr>
        <p:cNvGrpSpPr/>
        <p:nvPr/>
      </p:nvGrpSpPr>
      <p:grpSpPr>
        <a:xfrm>
          <a:off x="0" y="0"/>
          <a:ext cx="0" cy="0"/>
          <a:chOff x="0" y="0"/>
          <a:chExt cx="0" cy="0"/>
        </a:xfrm>
      </p:grpSpPr>
      <p:sp>
        <p:nvSpPr>
          <p:cNvPr id="115" name="Google Shape;115;g23ec2985a68_1_33:notes">
            <a:extLst>
              <a:ext uri="{FF2B5EF4-FFF2-40B4-BE49-F238E27FC236}">
                <a16:creationId xmlns:a16="http://schemas.microsoft.com/office/drawing/2014/main" id="{901E97BE-1081-3E74-9C08-EBF2EEACE3F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a:extLst>
              <a:ext uri="{FF2B5EF4-FFF2-40B4-BE49-F238E27FC236}">
                <a16:creationId xmlns:a16="http://schemas.microsoft.com/office/drawing/2014/main" id="{627502BC-1DA8-7725-4CCB-24F7BBD16DB6}"/>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313959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3ec2985a68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g23ec2985a68_1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20"/>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0"/>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7" name="Google Shape;17;p1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8" name="Google Shape;1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1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1" name="Google Shape;21;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1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5" name="Google Shape;25;p1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1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1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17"/>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1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1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1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8.jp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lookerstudio.google.com/reporting/05383c14-44c9-417d-8e2c-265836f78671"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https://drive.google.com/drive/folders/1U1mAt2uPuCT6u9-95E9hkKPf_IxTSaLx?usp=sharing" TargetMode="External"/><Relationship Id="rId5" Type="http://schemas.openxmlformats.org/officeDocument/2006/relationships/hyperlink" Target="https://github.com/papapipopepo/Business-Performance-Analysis-of-Kimia-Farma-2020-2023-" TargetMode="Externa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 Id="rId9" Type="http://schemas.openxmlformats.org/officeDocument/2006/relationships/hyperlink" Target="https://www.linkedin.com/in/ezrasatriabagas/"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www.google.com/url?q=https://drive.google.com/file/d/1C0sVfHs_z4LK9HYn_Dz_2MeQskNcV9_c/view?usp%3Ddrivesdk&amp;sa=D&amp;source=editors&amp;ust=1747314029006652&amp;usg=AOvVaw17MqF6azzteX5m0ZU_o85i"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hyperlink" Target="https://dibimbing-lms-dev.s3.ap-southeast-1.amazonaws.com/production/digital-skill-fair/41c3386d-b139-40d6-ba63-d65de67d6d01.pdf" TargetMode="External"/><Relationship Id="rId5" Type="http://schemas.openxmlformats.org/officeDocument/2006/relationships/hyperlink" Target="https://drive.google.com/file/d/1Oeqa2BuLB1GG2o6FT4iQWj7O9X7FJzJ5/view" TargetMode="Externa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53"/>
        <p:cNvGrpSpPr/>
        <p:nvPr/>
      </p:nvGrpSpPr>
      <p:grpSpPr>
        <a:xfrm>
          <a:off x="0" y="0"/>
          <a:ext cx="0" cy="0"/>
          <a:chOff x="0" y="0"/>
          <a:chExt cx="0" cy="0"/>
        </a:xfrm>
      </p:grpSpPr>
      <p:pic>
        <p:nvPicPr>
          <p:cNvPr id="54" name="Google Shape;54;p1"/>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55" name="Google Shape;55;p1"/>
          <p:cNvPicPr preferRelativeResize="0"/>
          <p:nvPr/>
        </p:nvPicPr>
        <p:blipFill rotWithShape="1">
          <a:blip r:embed="rId4">
            <a:alphaModFix/>
          </a:blip>
          <a:srcRect/>
          <a:stretch/>
        </p:blipFill>
        <p:spPr>
          <a:xfrm>
            <a:off x="349800" y="186500"/>
            <a:ext cx="1399901" cy="541300"/>
          </a:xfrm>
          <a:prstGeom prst="rect">
            <a:avLst/>
          </a:prstGeom>
          <a:noFill/>
          <a:ln>
            <a:noFill/>
          </a:ln>
        </p:spPr>
      </p:pic>
      <p:sp>
        <p:nvSpPr>
          <p:cNvPr id="56" name="Google Shape;56;p1"/>
          <p:cNvSpPr txBox="1"/>
          <p:nvPr/>
        </p:nvSpPr>
        <p:spPr>
          <a:xfrm>
            <a:off x="453852" y="1019705"/>
            <a:ext cx="6419646" cy="2031295"/>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US" sz="4000" b="1" dirty="0">
                <a:solidFill>
                  <a:schemeClr val="lt1"/>
                </a:solidFill>
                <a:latin typeface="Rubik"/>
                <a:ea typeface="Rubik"/>
                <a:cs typeface="Rubik"/>
                <a:sym typeface="Rubik"/>
              </a:rPr>
              <a:t>Business Performance Analysis of Kimia Farma (2020–2023)</a:t>
            </a:r>
            <a:endParaRPr sz="1100" b="0" i="0" u="none" strike="noStrike" cap="none" dirty="0">
              <a:solidFill>
                <a:schemeClr val="lt1"/>
              </a:solidFill>
              <a:latin typeface="Rubik"/>
              <a:ea typeface="Rubik"/>
              <a:cs typeface="Rubik"/>
              <a:sym typeface="Rubik"/>
            </a:endParaRPr>
          </a:p>
        </p:txBody>
      </p:sp>
      <p:sp>
        <p:nvSpPr>
          <p:cNvPr id="57" name="Google Shape;57;p1"/>
          <p:cNvSpPr txBox="1"/>
          <p:nvPr/>
        </p:nvSpPr>
        <p:spPr>
          <a:xfrm>
            <a:off x="517900" y="3130300"/>
            <a:ext cx="7289100" cy="5694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 sz="2500" dirty="0">
                <a:solidFill>
                  <a:schemeClr val="lt1"/>
                </a:solidFill>
                <a:latin typeface="Rubik SemiBold"/>
                <a:ea typeface="Rubik SemiBold"/>
                <a:cs typeface="Rubik SemiBold"/>
                <a:sym typeface="Rubik SemiBold"/>
              </a:rPr>
              <a:t>Kimia Farma </a:t>
            </a:r>
            <a:r>
              <a:rPr lang="en" sz="2500" b="0" i="0" u="none" strike="noStrike" cap="none" dirty="0">
                <a:solidFill>
                  <a:schemeClr val="lt1"/>
                </a:solidFill>
                <a:latin typeface="Rubik SemiBold"/>
                <a:ea typeface="Rubik SemiBold"/>
                <a:cs typeface="Rubik SemiBold"/>
                <a:sym typeface="Rubik SemiBold"/>
              </a:rPr>
              <a:t>- </a:t>
            </a:r>
            <a:r>
              <a:rPr lang="en" sz="2500" dirty="0">
                <a:solidFill>
                  <a:schemeClr val="lt1"/>
                </a:solidFill>
                <a:latin typeface="Rubik SemiBold"/>
                <a:ea typeface="Rubik SemiBold"/>
                <a:cs typeface="Rubik SemiBold"/>
                <a:sym typeface="Rubik SemiBold"/>
              </a:rPr>
              <a:t>Big Data Analytics</a:t>
            </a:r>
            <a:endParaRPr sz="2500" b="0" i="0" u="none" strike="noStrike" cap="none" dirty="0">
              <a:solidFill>
                <a:schemeClr val="lt1"/>
              </a:solidFill>
              <a:latin typeface="Rubik SemiBold"/>
              <a:ea typeface="Rubik SemiBold"/>
              <a:cs typeface="Rubik SemiBold"/>
              <a:sym typeface="Rubik SemiBold"/>
            </a:endParaRPr>
          </a:p>
        </p:txBody>
      </p:sp>
      <p:sp>
        <p:nvSpPr>
          <p:cNvPr id="58" name="Google Shape;58;p1"/>
          <p:cNvSpPr/>
          <p:nvPr/>
        </p:nvSpPr>
        <p:spPr>
          <a:xfrm>
            <a:off x="6757125" y="-621925"/>
            <a:ext cx="3135000" cy="30510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1"/>
          <p:cNvSpPr txBox="1"/>
          <p:nvPr/>
        </p:nvSpPr>
        <p:spPr>
          <a:xfrm>
            <a:off x="1769125" y="172450"/>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Rubik SemiBold"/>
                <a:ea typeface="Rubik SemiBold"/>
                <a:cs typeface="Rubik SemiBold"/>
                <a:sym typeface="Rubik SemiBold"/>
              </a:rPr>
              <a:t>X</a:t>
            </a:r>
            <a:endParaRPr sz="3000" b="0" i="0" u="none" strike="noStrike" cap="none">
              <a:solidFill>
                <a:schemeClr val="lt1"/>
              </a:solidFill>
              <a:latin typeface="Rubik SemiBold"/>
              <a:ea typeface="Rubik SemiBold"/>
              <a:cs typeface="Rubik SemiBold"/>
              <a:sym typeface="Rubik SemiBold"/>
            </a:endParaRPr>
          </a:p>
        </p:txBody>
      </p:sp>
      <p:sp>
        <p:nvSpPr>
          <p:cNvPr id="60" name="Google Shape;60;p1"/>
          <p:cNvSpPr txBox="1"/>
          <p:nvPr/>
        </p:nvSpPr>
        <p:spPr>
          <a:xfrm>
            <a:off x="517900" y="3699700"/>
            <a:ext cx="4392000" cy="9543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chemeClr val="lt1"/>
                </a:solidFill>
                <a:latin typeface="Rubik Light"/>
                <a:ea typeface="Rubik Light"/>
                <a:cs typeface="Rubik Light"/>
                <a:sym typeface="Rubik Light"/>
              </a:rPr>
              <a:t>Presented by</a:t>
            </a:r>
            <a:endParaRPr sz="2000" b="0" i="0" u="none" strike="noStrike" cap="none" dirty="0">
              <a:solidFill>
                <a:schemeClr val="lt1"/>
              </a:solidFill>
              <a:latin typeface="Rubik Light"/>
              <a:ea typeface="Rubik Light"/>
              <a:cs typeface="Rubik Light"/>
              <a:sym typeface="Rubik Light"/>
            </a:endParaRPr>
          </a:p>
          <a:p>
            <a:pPr marL="0" marR="0" lvl="0" indent="0" algn="l" rtl="0">
              <a:lnSpc>
                <a:spcPct val="100000"/>
              </a:lnSpc>
              <a:spcBef>
                <a:spcPts val="0"/>
              </a:spcBef>
              <a:spcAft>
                <a:spcPts val="0"/>
              </a:spcAft>
              <a:buClr>
                <a:srgbClr val="000000"/>
              </a:buClr>
              <a:buSzPts val="2000"/>
              <a:buFont typeface="Arial"/>
              <a:buNone/>
            </a:pPr>
            <a:r>
              <a:rPr lang="en" sz="3000" dirty="0">
                <a:solidFill>
                  <a:schemeClr val="lt1"/>
                </a:solidFill>
                <a:latin typeface="Rubik Light"/>
                <a:ea typeface="Rubik Light"/>
                <a:cs typeface="Rubik Light"/>
                <a:sym typeface="Rubik Light"/>
              </a:rPr>
              <a:t>Ezra Satria Bagas A.</a:t>
            </a:r>
            <a:endParaRPr sz="3000" b="0" i="0" u="none" strike="noStrike" cap="none" dirty="0">
              <a:solidFill>
                <a:schemeClr val="lt1"/>
              </a:solidFill>
              <a:latin typeface="Rubik Light"/>
              <a:ea typeface="Rubik Light"/>
              <a:cs typeface="Rubik Light"/>
              <a:sym typeface="Rubik Light"/>
            </a:endParaRPr>
          </a:p>
        </p:txBody>
      </p:sp>
      <p:pic>
        <p:nvPicPr>
          <p:cNvPr id="61" name="Google Shape;61;p1"/>
          <p:cNvPicPr preferRelativeResize="0"/>
          <p:nvPr/>
        </p:nvPicPr>
        <p:blipFill>
          <a:blip r:embed="rId5">
            <a:alphaModFix/>
          </a:blip>
          <a:stretch>
            <a:fillRect/>
          </a:stretch>
        </p:blipFill>
        <p:spPr>
          <a:xfrm>
            <a:off x="2350825" y="133900"/>
            <a:ext cx="1581660" cy="569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g23ec2985a68_1_49"/>
          <p:cNvPicPr preferRelativeResize="0"/>
          <p:nvPr/>
        </p:nvPicPr>
        <p:blipFill rotWithShape="1">
          <a:blip r:embed="rId3">
            <a:alphaModFix amt="10000"/>
          </a:blip>
          <a:srcRect/>
          <a:stretch/>
        </p:blipFill>
        <p:spPr>
          <a:xfrm>
            <a:off x="0" y="-1"/>
            <a:ext cx="9144001" cy="5143501"/>
          </a:xfrm>
          <a:prstGeom prst="rect">
            <a:avLst/>
          </a:prstGeom>
          <a:noFill/>
          <a:ln>
            <a:noFill/>
          </a:ln>
        </p:spPr>
      </p:pic>
      <p:pic>
        <p:nvPicPr>
          <p:cNvPr id="135" name="Google Shape;135;g23ec2985a68_1_49"/>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36" name="Google Shape;136;g23ec2985a68_1_49"/>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3"/>
            </a:pPr>
            <a:r>
              <a:rPr lang="en" sz="2700" b="1">
                <a:latin typeface="Rubik"/>
                <a:ea typeface="Rubik"/>
                <a:cs typeface="Rubik"/>
                <a:sym typeface="Rubik"/>
              </a:rPr>
              <a:t>BigQuery Syntax</a:t>
            </a:r>
            <a:endParaRPr sz="2700" b="1" i="0" u="none" strike="noStrike" cap="none">
              <a:solidFill>
                <a:srgbClr val="000000"/>
              </a:solidFill>
              <a:latin typeface="Rubik"/>
              <a:ea typeface="Rubik"/>
              <a:cs typeface="Rubik"/>
              <a:sym typeface="Rubik"/>
            </a:endParaRPr>
          </a:p>
        </p:txBody>
      </p:sp>
      <p:pic>
        <p:nvPicPr>
          <p:cNvPr id="3" name="Picture 2" descr="A screenshot of a computer program&#10;&#10;AI-generated content may be incorrect.">
            <a:extLst>
              <a:ext uri="{FF2B5EF4-FFF2-40B4-BE49-F238E27FC236}">
                <a16:creationId xmlns:a16="http://schemas.microsoft.com/office/drawing/2014/main" id="{FA2042C4-F137-007C-7F09-06221B223EF0}"/>
              </a:ext>
            </a:extLst>
          </p:cNvPr>
          <p:cNvPicPr>
            <a:picLocks noChangeAspect="1"/>
          </p:cNvPicPr>
          <p:nvPr/>
        </p:nvPicPr>
        <p:blipFill>
          <a:blip r:embed="rId5"/>
          <a:stretch>
            <a:fillRect/>
          </a:stretch>
        </p:blipFill>
        <p:spPr>
          <a:xfrm>
            <a:off x="146771" y="1052338"/>
            <a:ext cx="4402442" cy="3970238"/>
          </a:xfrm>
          <a:prstGeom prst="rect">
            <a:avLst/>
          </a:prstGeom>
        </p:spPr>
      </p:pic>
      <p:sp>
        <p:nvSpPr>
          <p:cNvPr id="6" name="TextBox 5">
            <a:extLst>
              <a:ext uri="{FF2B5EF4-FFF2-40B4-BE49-F238E27FC236}">
                <a16:creationId xmlns:a16="http://schemas.microsoft.com/office/drawing/2014/main" id="{4A92212F-8AEB-4EA0-DC32-219A3BF30E98}"/>
              </a:ext>
            </a:extLst>
          </p:cNvPr>
          <p:cNvSpPr txBox="1"/>
          <p:nvPr/>
        </p:nvSpPr>
        <p:spPr>
          <a:xfrm>
            <a:off x="4889715" y="2063917"/>
            <a:ext cx="3827787" cy="1015663"/>
          </a:xfrm>
          <a:prstGeom prst="rect">
            <a:avLst/>
          </a:prstGeom>
          <a:noFill/>
        </p:spPr>
        <p:txBody>
          <a:bodyPr wrap="square">
            <a:spAutoFit/>
          </a:bodyPr>
          <a:lstStyle/>
          <a:p>
            <a:pPr algn="just"/>
            <a:r>
              <a:rPr lang="en-US" sz="1200" dirty="0">
                <a:latin typeface="Rubik" panose="020B0604020202020204" charset="-79"/>
                <a:cs typeface="Rubik" panose="020B0604020202020204" charset="-79"/>
              </a:rPr>
              <a:t>The SQL script uses CASE WHEN logic to dynamically assign margin percentages based on price tiers and to calculate </a:t>
            </a:r>
            <a:r>
              <a:rPr lang="en-US" sz="1200" dirty="0" err="1">
                <a:latin typeface="Rubik" panose="020B0604020202020204" charset="-79"/>
                <a:cs typeface="Rubik" panose="020B0604020202020204" charset="-79"/>
              </a:rPr>
              <a:t>nett</a:t>
            </a:r>
            <a:r>
              <a:rPr lang="en-US" sz="1200" dirty="0">
                <a:latin typeface="Rubik" panose="020B0604020202020204" charset="-79"/>
                <a:cs typeface="Rubik" panose="020B0604020202020204" charset="-79"/>
              </a:rPr>
              <a:t> sales and profit. The table is built through JOINs between transaction, product, and branch data</a:t>
            </a:r>
            <a:r>
              <a:rPr lang="id-ID" sz="1200" dirty="0">
                <a:latin typeface="Rubik" panose="020B0604020202020204" charset="-79"/>
                <a:cs typeface="Rubik" panose="020B0604020202020204" charset="-79"/>
              </a:rPr>
              <a: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g23ec2985a68_1_56"/>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43" name="Google Shape;143;g23ec2985a68_1_5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44" name="Google Shape;144;g23ec2985a68_1_56"/>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4"/>
            </a:pPr>
            <a:r>
              <a:rPr lang="en" sz="2700" b="1">
                <a:latin typeface="Rubik"/>
                <a:ea typeface="Rubik"/>
                <a:cs typeface="Rubik"/>
                <a:sym typeface="Rubik"/>
              </a:rPr>
              <a:t>Dashboard  Performance Analytics</a:t>
            </a:r>
            <a:endParaRPr sz="2700" b="1" i="0" u="none" strike="noStrike" cap="none">
              <a:solidFill>
                <a:srgbClr val="000000"/>
              </a:solidFill>
              <a:latin typeface="Rubik"/>
              <a:ea typeface="Rubik"/>
              <a:cs typeface="Rubik"/>
              <a:sym typeface="Rubik"/>
            </a:endParaRPr>
          </a:p>
        </p:txBody>
      </p:sp>
      <p:pic>
        <p:nvPicPr>
          <p:cNvPr id="3" name="Picture 2" descr="A screenshot of a computer&#10;&#10;AI-generated content may be incorrect.">
            <a:extLst>
              <a:ext uri="{FF2B5EF4-FFF2-40B4-BE49-F238E27FC236}">
                <a16:creationId xmlns:a16="http://schemas.microsoft.com/office/drawing/2014/main" id="{C95C8431-7900-4F0B-512F-1F3A3DA5EBB2}"/>
              </a:ext>
            </a:extLst>
          </p:cNvPr>
          <p:cNvPicPr>
            <a:picLocks noChangeAspect="1"/>
          </p:cNvPicPr>
          <p:nvPr/>
        </p:nvPicPr>
        <p:blipFill>
          <a:blip r:embed="rId5"/>
          <a:stretch>
            <a:fillRect/>
          </a:stretch>
        </p:blipFill>
        <p:spPr>
          <a:xfrm>
            <a:off x="224263" y="1052338"/>
            <a:ext cx="5023497" cy="3769632"/>
          </a:xfrm>
          <a:prstGeom prst="rect">
            <a:avLst/>
          </a:prstGeom>
        </p:spPr>
      </p:pic>
      <p:sp>
        <p:nvSpPr>
          <p:cNvPr id="5" name="TextBox 4">
            <a:extLst>
              <a:ext uri="{FF2B5EF4-FFF2-40B4-BE49-F238E27FC236}">
                <a16:creationId xmlns:a16="http://schemas.microsoft.com/office/drawing/2014/main" id="{58F1B974-56A2-832B-25AB-5703BD99B5A1}"/>
              </a:ext>
            </a:extLst>
          </p:cNvPr>
          <p:cNvSpPr txBox="1"/>
          <p:nvPr/>
        </p:nvSpPr>
        <p:spPr>
          <a:xfrm>
            <a:off x="5336250" y="1110513"/>
            <a:ext cx="3652768" cy="2893100"/>
          </a:xfrm>
          <a:prstGeom prst="rect">
            <a:avLst/>
          </a:prstGeom>
          <a:noFill/>
        </p:spPr>
        <p:txBody>
          <a:bodyPr wrap="square">
            <a:spAutoFit/>
          </a:bodyPr>
          <a:lstStyle/>
          <a:p>
            <a:pPr algn="just"/>
            <a:r>
              <a:rPr lang="en-US" dirty="0">
                <a:latin typeface="Rubik" panose="020B0604020202020204" charset="-79"/>
                <a:cs typeface="Rubik" panose="020B0604020202020204" charset="-79"/>
              </a:rPr>
              <a:t>This dashboard summarizes Kimia Farma’s business performance from 2020 to 2023. It presents key metrics such as total transactions, net sales, </a:t>
            </a:r>
            <a:r>
              <a:rPr lang="en-US" dirty="0" err="1">
                <a:latin typeface="Rubik" panose="020B0604020202020204" charset="-79"/>
                <a:cs typeface="Rubik" panose="020B0604020202020204" charset="-79"/>
              </a:rPr>
              <a:t>nett</a:t>
            </a:r>
            <a:r>
              <a:rPr lang="en-US" dirty="0">
                <a:latin typeface="Rubik" panose="020B0604020202020204" charset="-79"/>
                <a:cs typeface="Rubik" panose="020B0604020202020204" charset="-79"/>
              </a:rPr>
              <a:t> profit, product count, and average rating. </a:t>
            </a:r>
          </a:p>
          <a:p>
            <a:pPr algn="just"/>
            <a:r>
              <a:rPr lang="en-US" dirty="0">
                <a:latin typeface="Rubik" panose="020B0604020202020204" charset="-79"/>
                <a:cs typeface="Rubik" panose="020B0604020202020204" charset="-79"/>
              </a:rPr>
              <a:t>The visualizations highlight revenue trends, top-performing provinces, underperforming branches based on customer ratings, monthly revenue patterns, and the most profitable products. Users can filter by province, city, and branch to explore data interactively and support strategic decisions.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
          <a:extLst>
            <a:ext uri="{FF2B5EF4-FFF2-40B4-BE49-F238E27FC236}">
              <a16:creationId xmlns:a16="http://schemas.microsoft.com/office/drawing/2014/main" id="{2FF152F5-12F8-619A-AC8C-CE3B89DD4F39}"/>
            </a:ext>
          </a:extLst>
        </p:cNvPr>
        <p:cNvGrpSpPr/>
        <p:nvPr/>
      </p:nvGrpSpPr>
      <p:grpSpPr>
        <a:xfrm>
          <a:off x="0" y="0"/>
          <a:ext cx="0" cy="0"/>
          <a:chOff x="0" y="0"/>
          <a:chExt cx="0" cy="0"/>
        </a:xfrm>
      </p:grpSpPr>
      <p:pic>
        <p:nvPicPr>
          <p:cNvPr id="142" name="Google Shape;142;g23ec2985a68_1_56">
            <a:extLst>
              <a:ext uri="{FF2B5EF4-FFF2-40B4-BE49-F238E27FC236}">
                <a16:creationId xmlns:a16="http://schemas.microsoft.com/office/drawing/2014/main" id="{C762FF1C-4F3F-2639-2826-AC404FACB04F}"/>
              </a:ext>
            </a:extLst>
          </p:cNvPr>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43" name="Google Shape;143;g23ec2985a68_1_56">
            <a:extLst>
              <a:ext uri="{FF2B5EF4-FFF2-40B4-BE49-F238E27FC236}">
                <a16:creationId xmlns:a16="http://schemas.microsoft.com/office/drawing/2014/main" id="{9031A1B0-EB13-6A64-7289-3000CDCD72E1}"/>
              </a:ext>
            </a:extLst>
          </p:cNvPr>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44" name="Google Shape;144;g23ec2985a68_1_56">
            <a:extLst>
              <a:ext uri="{FF2B5EF4-FFF2-40B4-BE49-F238E27FC236}">
                <a16:creationId xmlns:a16="http://schemas.microsoft.com/office/drawing/2014/main" id="{C648F598-9FB2-185D-508E-12F22A6E4AB2}"/>
              </a:ext>
            </a:extLst>
          </p:cNvPr>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571500" marR="0" lvl="0" indent="-514350" algn="l" rtl="0">
              <a:lnSpc>
                <a:spcPct val="100000"/>
              </a:lnSpc>
              <a:spcBef>
                <a:spcPts val="0"/>
              </a:spcBef>
              <a:spcAft>
                <a:spcPts val="0"/>
              </a:spcAft>
              <a:buClr>
                <a:srgbClr val="000000"/>
              </a:buClr>
              <a:buSzPts val="2700"/>
              <a:buFont typeface="+mj-lt"/>
              <a:buAutoNum type="arabicPeriod" startAt="5"/>
            </a:pPr>
            <a:r>
              <a:rPr lang="en" sz="2700" b="1" dirty="0">
                <a:latin typeface="Rubik"/>
                <a:ea typeface="Rubik"/>
                <a:cs typeface="Rubik"/>
                <a:sym typeface="Rubik"/>
              </a:rPr>
              <a:t>Submission</a:t>
            </a:r>
            <a:endParaRPr sz="2700" b="1" i="0" u="none" strike="noStrike" cap="none" dirty="0">
              <a:solidFill>
                <a:srgbClr val="000000"/>
              </a:solidFill>
              <a:latin typeface="Rubik"/>
              <a:ea typeface="Rubik"/>
              <a:cs typeface="Rubik"/>
              <a:sym typeface="Rubik"/>
            </a:endParaRPr>
          </a:p>
        </p:txBody>
      </p:sp>
      <p:sp>
        <p:nvSpPr>
          <p:cNvPr id="4" name="TextBox 3">
            <a:extLst>
              <a:ext uri="{FF2B5EF4-FFF2-40B4-BE49-F238E27FC236}">
                <a16:creationId xmlns:a16="http://schemas.microsoft.com/office/drawing/2014/main" id="{6BBADCB8-3462-D336-A0CF-04F14C1792BD}"/>
              </a:ext>
            </a:extLst>
          </p:cNvPr>
          <p:cNvSpPr txBox="1"/>
          <p:nvPr/>
        </p:nvSpPr>
        <p:spPr>
          <a:xfrm>
            <a:off x="1108554" y="1504376"/>
            <a:ext cx="3463446" cy="1938992"/>
          </a:xfrm>
          <a:prstGeom prst="rect">
            <a:avLst/>
          </a:prstGeom>
          <a:noFill/>
        </p:spPr>
        <p:txBody>
          <a:bodyPr wrap="square">
            <a:spAutoFit/>
          </a:bodyPr>
          <a:lstStyle/>
          <a:p>
            <a:r>
              <a:rPr lang="en" sz="2000" b="1" dirty="0">
                <a:solidFill>
                  <a:schemeClr val="accent5"/>
                </a:solidFill>
                <a:latin typeface="Rubik"/>
                <a:ea typeface="Rubik"/>
                <a:cs typeface="Rubik"/>
                <a:sym typeface="Rubik"/>
                <a:hlinkClick r:id="rId5"/>
              </a:rPr>
              <a:t>&lt;link GitHub&gt;</a:t>
            </a:r>
            <a:endParaRPr lang="en" sz="2000" b="1" dirty="0">
              <a:solidFill>
                <a:schemeClr val="accent5"/>
              </a:solidFill>
              <a:latin typeface="Rubik"/>
              <a:ea typeface="Rubik"/>
              <a:cs typeface="Rubik"/>
              <a:sym typeface="Rubik"/>
            </a:endParaRPr>
          </a:p>
          <a:p>
            <a:endParaRPr lang="en" sz="2000" b="1" dirty="0">
              <a:solidFill>
                <a:schemeClr val="accent5"/>
              </a:solidFill>
              <a:latin typeface="Rubik"/>
              <a:ea typeface="Rubik"/>
              <a:cs typeface="Rubik"/>
              <a:sym typeface="Rubik"/>
            </a:endParaRPr>
          </a:p>
          <a:p>
            <a:r>
              <a:rPr lang="en" sz="2000" b="1" dirty="0">
                <a:solidFill>
                  <a:schemeClr val="accent5"/>
                </a:solidFill>
                <a:latin typeface="Rubik"/>
                <a:ea typeface="Rubik"/>
                <a:cs typeface="Rubik"/>
                <a:sym typeface="Rubik"/>
                <a:hlinkClick r:id="rId6"/>
              </a:rPr>
              <a:t>&lt;link Video&gt;</a:t>
            </a:r>
            <a:endParaRPr lang="en" sz="2000" b="1" dirty="0">
              <a:solidFill>
                <a:schemeClr val="accent5"/>
              </a:solidFill>
              <a:latin typeface="Rubik"/>
              <a:ea typeface="Rubik"/>
              <a:cs typeface="Rubik"/>
              <a:sym typeface="Rubik"/>
            </a:endParaRPr>
          </a:p>
          <a:p>
            <a:endParaRPr lang="en" sz="2000" b="1" dirty="0">
              <a:solidFill>
                <a:schemeClr val="accent5"/>
              </a:solidFill>
              <a:latin typeface="Rubik"/>
              <a:ea typeface="Rubik"/>
              <a:cs typeface="Rubik"/>
              <a:sym typeface="Rubik"/>
            </a:endParaRPr>
          </a:p>
          <a:p>
            <a:r>
              <a:rPr lang="en" sz="2000" b="1" dirty="0">
                <a:solidFill>
                  <a:schemeClr val="accent5"/>
                </a:solidFill>
                <a:latin typeface="Rubik"/>
                <a:ea typeface="Rubik"/>
                <a:cs typeface="Rubik"/>
                <a:sym typeface="Rubik"/>
                <a:hlinkClick r:id="rId7"/>
              </a:rPr>
              <a:t>&lt;link Dashboard&gt;</a:t>
            </a:r>
            <a:endParaRPr lang="en-US" sz="2000" dirty="0"/>
          </a:p>
          <a:p>
            <a:endParaRPr lang="id-ID" sz="2000" dirty="0"/>
          </a:p>
        </p:txBody>
      </p:sp>
    </p:spTree>
    <p:extLst>
      <p:ext uri="{BB962C8B-B14F-4D97-AF65-F5344CB8AC3E}">
        <p14:creationId xmlns:p14="http://schemas.microsoft.com/office/powerpoint/2010/main" val="1865555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149"/>
        <p:cNvGrpSpPr/>
        <p:nvPr/>
      </p:nvGrpSpPr>
      <p:grpSpPr>
        <a:xfrm>
          <a:off x="0" y="0"/>
          <a:ext cx="0" cy="0"/>
          <a:chOff x="0" y="0"/>
          <a:chExt cx="0" cy="0"/>
        </a:xfrm>
      </p:grpSpPr>
      <p:pic>
        <p:nvPicPr>
          <p:cNvPr id="150" name="Google Shape;150;p8"/>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51" name="Google Shape;151;p8"/>
          <p:cNvPicPr preferRelativeResize="0"/>
          <p:nvPr/>
        </p:nvPicPr>
        <p:blipFill rotWithShape="1">
          <a:blip r:embed="rId4">
            <a:alphaModFix/>
          </a:blip>
          <a:srcRect/>
          <a:stretch/>
        </p:blipFill>
        <p:spPr>
          <a:xfrm>
            <a:off x="2895425" y="4262625"/>
            <a:ext cx="1399901" cy="541300"/>
          </a:xfrm>
          <a:prstGeom prst="rect">
            <a:avLst/>
          </a:prstGeom>
          <a:noFill/>
          <a:ln>
            <a:noFill/>
          </a:ln>
        </p:spPr>
      </p:pic>
      <p:sp>
        <p:nvSpPr>
          <p:cNvPr id="152" name="Google Shape;152;p8"/>
          <p:cNvSpPr txBox="1"/>
          <p:nvPr/>
        </p:nvSpPr>
        <p:spPr>
          <a:xfrm>
            <a:off x="2376000" y="1939850"/>
            <a:ext cx="4392000" cy="8772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4500"/>
              <a:buFont typeface="Arial"/>
              <a:buNone/>
            </a:pPr>
            <a:r>
              <a:rPr lang="en" sz="4500" b="1" i="0" u="none" strike="noStrike" cap="none">
                <a:solidFill>
                  <a:schemeClr val="lt1"/>
                </a:solidFill>
                <a:latin typeface="Rubik"/>
                <a:ea typeface="Rubik"/>
                <a:cs typeface="Rubik"/>
                <a:sym typeface="Rubik"/>
              </a:rPr>
              <a:t>Thank You</a:t>
            </a:r>
            <a:endParaRPr sz="2000" b="0" i="0" u="none" strike="noStrike" cap="none">
              <a:solidFill>
                <a:schemeClr val="lt1"/>
              </a:solidFill>
              <a:latin typeface="Rubik"/>
              <a:ea typeface="Rubik"/>
              <a:cs typeface="Rubik"/>
              <a:sym typeface="Rubik"/>
            </a:endParaRPr>
          </a:p>
        </p:txBody>
      </p:sp>
      <p:sp>
        <p:nvSpPr>
          <p:cNvPr id="153" name="Google Shape;153;p8"/>
          <p:cNvSpPr txBox="1"/>
          <p:nvPr/>
        </p:nvSpPr>
        <p:spPr>
          <a:xfrm>
            <a:off x="4314750" y="4248575"/>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Rubik SemiBold"/>
                <a:ea typeface="Rubik SemiBold"/>
                <a:cs typeface="Rubik SemiBold"/>
                <a:sym typeface="Rubik SemiBold"/>
              </a:rPr>
              <a:t>X</a:t>
            </a:r>
            <a:endParaRPr sz="3000" b="0" i="0" u="none" strike="noStrike" cap="none">
              <a:solidFill>
                <a:schemeClr val="lt1"/>
              </a:solidFill>
              <a:latin typeface="Rubik SemiBold"/>
              <a:ea typeface="Rubik SemiBold"/>
              <a:cs typeface="Rubik SemiBold"/>
              <a:sym typeface="Rubik SemiBold"/>
            </a:endParaRPr>
          </a:p>
        </p:txBody>
      </p:sp>
      <p:sp>
        <p:nvSpPr>
          <p:cNvPr id="154" name="Google Shape;154;p8"/>
          <p:cNvSpPr/>
          <p:nvPr/>
        </p:nvSpPr>
        <p:spPr>
          <a:xfrm>
            <a:off x="4772550" y="4207488"/>
            <a:ext cx="1538100" cy="541200"/>
          </a:xfrm>
          <a:prstGeom prst="rect">
            <a:avLst/>
          </a:prstGeom>
          <a:blipFill dpi="0" rotWithShape="1">
            <a:blip r:embed="rId5">
              <a:extLst>
                <a:ext uri="{28A0092B-C50C-407E-A947-70E740481C1C}">
                  <a14:useLocalDpi xmlns:a14="http://schemas.microsoft.com/office/drawing/2010/main" val="0"/>
                </a:ext>
              </a:extLst>
            </a:blip>
            <a:srcRect/>
            <a:stretch>
              <a:fillRect/>
            </a:stretch>
          </a:blipFill>
          <a:ln w="19050" cap="flat" cmpd="sng">
            <a:no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chemeClr val="lt1"/>
              </a:solidFill>
              <a:latin typeface="Rubik Medium"/>
              <a:ea typeface="Rubik Medium"/>
              <a:cs typeface="Rubik Medium"/>
              <a:sym typeface="Rubik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3"/>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73" name="Google Shape;73;p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74" name="Google Shape;74;p3"/>
          <p:cNvSpPr/>
          <p:nvPr/>
        </p:nvSpPr>
        <p:spPr>
          <a:xfrm>
            <a:off x="0" y="0"/>
            <a:ext cx="4572000" cy="5143500"/>
          </a:xfrm>
          <a:prstGeom prst="rect">
            <a:avLst/>
          </a:prstGeom>
          <a:solidFill>
            <a:srgbClr val="019FAB">
              <a:alpha val="4784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3"/>
          <p:cNvSpPr/>
          <p:nvPr/>
        </p:nvSpPr>
        <p:spPr>
          <a:xfrm>
            <a:off x="1033575" y="470775"/>
            <a:ext cx="2431800" cy="3298800"/>
          </a:xfrm>
          <a:prstGeom prst="roundRect">
            <a:avLst>
              <a:gd name="adj" fmla="val 16667"/>
            </a:avLst>
          </a:prstGeom>
          <a:blipFill dpi="0" rotWithShape="1">
            <a:blip r:embed="rId5">
              <a:extLst>
                <a:ext uri="{28A0092B-C50C-407E-A947-70E740481C1C}">
                  <a14:useLocalDpi xmlns:a14="http://schemas.microsoft.com/office/drawing/2010/main" val="0"/>
                </a:ext>
              </a:extLst>
            </a:blip>
            <a:srcRect/>
            <a:stretch>
              <a:fillRect/>
            </a:stretch>
          </a:blip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Rubik Medium"/>
              <a:ea typeface="Rubik Medium"/>
              <a:cs typeface="Rubik Medium"/>
              <a:sym typeface="Rubik Medium"/>
            </a:endParaRPr>
          </a:p>
        </p:txBody>
      </p:sp>
      <p:sp>
        <p:nvSpPr>
          <p:cNvPr id="76" name="Google Shape;76;p3"/>
          <p:cNvSpPr txBox="1"/>
          <p:nvPr/>
        </p:nvSpPr>
        <p:spPr>
          <a:xfrm>
            <a:off x="4867250" y="875706"/>
            <a:ext cx="3504600" cy="492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 sz="2000" b="0" i="0" u="none" strike="noStrike" cap="none" dirty="0">
                <a:solidFill>
                  <a:srgbClr val="000000"/>
                </a:solidFill>
                <a:latin typeface="Rubik SemiBold"/>
                <a:ea typeface="Rubik SemiBold"/>
                <a:cs typeface="Rubik SemiBold"/>
                <a:sym typeface="Rubik SemiBold"/>
              </a:rPr>
              <a:t>Ezra Satria Bagas Airlangga</a:t>
            </a:r>
            <a:endParaRPr sz="2000" b="0" i="0" u="none" strike="noStrike" cap="none" dirty="0">
              <a:solidFill>
                <a:srgbClr val="000000"/>
              </a:solidFill>
              <a:latin typeface="Rubik SemiBold"/>
              <a:ea typeface="Rubik SemiBold"/>
              <a:cs typeface="Rubik SemiBold"/>
              <a:sym typeface="Rubik SemiBold"/>
            </a:endParaRPr>
          </a:p>
        </p:txBody>
      </p:sp>
      <p:sp>
        <p:nvSpPr>
          <p:cNvPr id="78" name="Google Shape;78;p3"/>
          <p:cNvSpPr txBox="1"/>
          <p:nvPr/>
        </p:nvSpPr>
        <p:spPr>
          <a:xfrm>
            <a:off x="4867250" y="1356331"/>
            <a:ext cx="3504600" cy="4926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 sz="2000" b="0" i="0" u="none" strike="noStrike" cap="none" dirty="0">
                <a:solidFill>
                  <a:srgbClr val="019FAB"/>
                </a:solidFill>
                <a:latin typeface="Rubik SemiBold"/>
                <a:ea typeface="Rubik SemiBold"/>
                <a:cs typeface="Rubik SemiBold"/>
                <a:sym typeface="Rubik SemiBold"/>
              </a:rPr>
              <a:t>Big Data Analytics</a:t>
            </a:r>
            <a:endParaRPr sz="2000" b="0" i="0" u="none" strike="noStrike" cap="none" dirty="0">
              <a:solidFill>
                <a:srgbClr val="019FAB"/>
              </a:solidFill>
              <a:latin typeface="Rubik SemiBold"/>
              <a:ea typeface="Rubik SemiBold"/>
              <a:cs typeface="Rubik SemiBold"/>
              <a:sym typeface="Rubik SemiBold"/>
            </a:endParaRPr>
          </a:p>
        </p:txBody>
      </p:sp>
      <p:sp>
        <p:nvSpPr>
          <p:cNvPr id="79" name="Google Shape;79;p3"/>
          <p:cNvSpPr txBox="1"/>
          <p:nvPr/>
        </p:nvSpPr>
        <p:spPr>
          <a:xfrm>
            <a:off x="4867250" y="1749743"/>
            <a:ext cx="4129516" cy="3231624"/>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rgbClr val="000000"/>
              </a:buClr>
              <a:buSzPts val="2000"/>
              <a:buFont typeface="Arial"/>
              <a:buNone/>
            </a:pPr>
            <a:r>
              <a:rPr lang="en-US" sz="1200" dirty="0">
                <a:latin typeface="Rubik Medium"/>
                <a:ea typeface="Rubik Medium"/>
                <a:cs typeface="Rubik Medium"/>
                <a:sym typeface="Rubik Medium"/>
              </a:rPr>
              <a:t>A Telecommunications Engineering graduate from Telkom University, currently pursuing a Fast Track Master’s degree in Electrical Engineering. Passionate about data analysis, AI, and machine learning, with practical experience in IoT systems, wireless sensor networks, and dashboard-based monitoring. Proficient in Python, data visualization, and exploratory analysis, and eager to apply data-driven insights to solve real-world business problems. Highly motivated to grow in the field of big data analytics and contribute to impactful decision-making.</a:t>
            </a:r>
            <a:endParaRPr lang="en-US" sz="1200" u="none" strike="noStrike" cap="none" dirty="0">
              <a:solidFill>
                <a:srgbClr val="000000"/>
              </a:solidFill>
              <a:latin typeface="Rubik Medium"/>
              <a:ea typeface="Rubik Medium"/>
              <a:cs typeface="Rubik Medium"/>
              <a:sym typeface="Rubik Medium"/>
            </a:endParaRPr>
          </a:p>
        </p:txBody>
      </p:sp>
      <p:sp>
        <p:nvSpPr>
          <p:cNvPr id="80" name="Google Shape;80;p3"/>
          <p:cNvSpPr txBox="1"/>
          <p:nvPr/>
        </p:nvSpPr>
        <p:spPr>
          <a:xfrm>
            <a:off x="1004800" y="3928325"/>
            <a:ext cx="35046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 sz="1200" u="none" strike="noStrike" cap="none" dirty="0">
                <a:solidFill>
                  <a:srgbClr val="000000"/>
                </a:solidFill>
                <a:latin typeface="Rubik Medium"/>
                <a:ea typeface="Rubik Medium"/>
                <a:cs typeface="Rubik Medium"/>
                <a:sym typeface="Rubik Medium"/>
              </a:rPr>
              <a:t>Bandung, </a:t>
            </a:r>
            <a:r>
              <a:rPr lang="en" sz="1200" dirty="0">
                <a:latin typeface="Rubik Medium"/>
                <a:ea typeface="Rubik Medium"/>
                <a:cs typeface="Rubik Medium"/>
                <a:sym typeface="Rubik Medium"/>
              </a:rPr>
              <a:t>West Java</a:t>
            </a:r>
            <a:endParaRPr sz="1200" u="none" strike="noStrike" cap="none" dirty="0">
              <a:solidFill>
                <a:srgbClr val="000000"/>
              </a:solidFill>
              <a:latin typeface="Rubik Medium"/>
              <a:ea typeface="Rubik Medium"/>
              <a:cs typeface="Rubik Medium"/>
              <a:sym typeface="Rubik Medium"/>
            </a:endParaRPr>
          </a:p>
        </p:txBody>
      </p:sp>
      <p:pic>
        <p:nvPicPr>
          <p:cNvPr id="81" name="Google Shape;81;p3"/>
          <p:cNvPicPr preferRelativeResize="0"/>
          <p:nvPr/>
        </p:nvPicPr>
        <p:blipFill>
          <a:blip r:embed="rId6">
            <a:alphaModFix/>
          </a:blip>
          <a:stretch>
            <a:fillRect/>
          </a:stretch>
        </p:blipFill>
        <p:spPr>
          <a:xfrm>
            <a:off x="510750" y="4774200"/>
            <a:ext cx="369300" cy="369300"/>
          </a:xfrm>
          <a:prstGeom prst="rect">
            <a:avLst/>
          </a:prstGeom>
          <a:noFill/>
          <a:ln>
            <a:noFill/>
          </a:ln>
        </p:spPr>
      </p:pic>
      <p:pic>
        <p:nvPicPr>
          <p:cNvPr id="82" name="Google Shape;82;p3"/>
          <p:cNvPicPr preferRelativeResize="0"/>
          <p:nvPr/>
        </p:nvPicPr>
        <p:blipFill>
          <a:blip r:embed="rId7">
            <a:alphaModFix/>
          </a:blip>
          <a:stretch>
            <a:fillRect/>
          </a:stretch>
        </p:blipFill>
        <p:spPr>
          <a:xfrm>
            <a:off x="495300" y="3912875"/>
            <a:ext cx="400201" cy="400201"/>
          </a:xfrm>
          <a:prstGeom prst="rect">
            <a:avLst/>
          </a:prstGeom>
          <a:noFill/>
          <a:ln>
            <a:noFill/>
          </a:ln>
        </p:spPr>
      </p:pic>
      <p:pic>
        <p:nvPicPr>
          <p:cNvPr id="83" name="Google Shape;83;p3"/>
          <p:cNvPicPr preferRelativeResize="0"/>
          <p:nvPr/>
        </p:nvPicPr>
        <p:blipFill>
          <a:blip r:embed="rId8">
            <a:alphaModFix/>
          </a:blip>
          <a:stretch>
            <a:fillRect/>
          </a:stretch>
        </p:blipFill>
        <p:spPr>
          <a:xfrm>
            <a:off x="504096" y="4411877"/>
            <a:ext cx="369300" cy="263511"/>
          </a:xfrm>
          <a:prstGeom prst="rect">
            <a:avLst/>
          </a:prstGeom>
          <a:noFill/>
          <a:ln>
            <a:noFill/>
          </a:ln>
        </p:spPr>
      </p:pic>
      <p:sp>
        <p:nvSpPr>
          <p:cNvPr id="84" name="Google Shape;84;p3"/>
          <p:cNvSpPr txBox="1"/>
          <p:nvPr/>
        </p:nvSpPr>
        <p:spPr>
          <a:xfrm>
            <a:off x="1004800" y="4750550"/>
            <a:ext cx="35046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US" sz="1200" u="none" strike="noStrike" cap="none" dirty="0">
                <a:solidFill>
                  <a:srgbClr val="000000"/>
                </a:solidFill>
                <a:latin typeface="Rubik Medium"/>
                <a:ea typeface="Rubik Medium"/>
                <a:cs typeface="Rubik Medium"/>
                <a:sym typeface="Rubik Medium"/>
                <a:hlinkClick r:id="rId9"/>
              </a:rPr>
              <a:t>Ezra Satria</a:t>
            </a:r>
            <a:endParaRPr sz="1200" u="none" strike="noStrike" cap="none" dirty="0">
              <a:solidFill>
                <a:srgbClr val="000000"/>
              </a:solidFill>
              <a:latin typeface="Rubik Medium"/>
              <a:ea typeface="Rubik Medium"/>
              <a:cs typeface="Rubik Medium"/>
              <a:sym typeface="Rubik Medium"/>
            </a:endParaRPr>
          </a:p>
        </p:txBody>
      </p:sp>
      <p:sp>
        <p:nvSpPr>
          <p:cNvPr id="85" name="Google Shape;85;p3"/>
          <p:cNvSpPr txBox="1"/>
          <p:nvPr/>
        </p:nvSpPr>
        <p:spPr>
          <a:xfrm>
            <a:off x="1004800" y="4358988"/>
            <a:ext cx="35046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US" sz="1200" dirty="0">
                <a:latin typeface="Rubik Medium"/>
                <a:ea typeface="Rubik Medium"/>
                <a:cs typeface="Rubik Medium"/>
                <a:sym typeface="Rubik Medium"/>
              </a:rPr>
              <a:t>e</a:t>
            </a:r>
            <a:r>
              <a:rPr lang="en" sz="1200" dirty="0">
                <a:latin typeface="Rubik Medium"/>
                <a:ea typeface="Rubik Medium"/>
                <a:cs typeface="Rubik Medium"/>
                <a:sym typeface="Rubik Medium"/>
              </a:rPr>
              <a:t>zra.satria16@gmail.com</a:t>
            </a:r>
            <a:endParaRPr sz="1200" u="none" strike="noStrike" cap="none" dirty="0">
              <a:solidFill>
                <a:srgbClr val="000000"/>
              </a:solidFill>
              <a:latin typeface="Rubik Medium"/>
              <a:ea typeface="Rubik Medium"/>
              <a:cs typeface="Rubik Medium"/>
              <a:sym typeface="Rubik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g265ee868302_0_130"/>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91" name="Google Shape;91;g265ee868302_0_130"/>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92" name="Google Shape;92;g265ee868302_0_130"/>
          <p:cNvSpPr txBox="1"/>
          <p:nvPr/>
        </p:nvSpPr>
        <p:spPr>
          <a:xfrm>
            <a:off x="340500" y="1406350"/>
            <a:ext cx="8653200" cy="1908184"/>
          </a:xfrm>
          <a:prstGeom prst="rect">
            <a:avLst/>
          </a:prstGeom>
          <a:noFill/>
          <a:ln>
            <a:noFill/>
          </a:ln>
        </p:spPr>
        <p:txBody>
          <a:bodyPr spcFirstLastPara="1" wrap="square" lIns="91425" tIns="91425" rIns="91425" bIns="91425" anchor="t" anchorCtr="0">
            <a:spAutoFit/>
          </a:bodyPr>
          <a:lstStyle/>
          <a:p>
            <a:pPr marL="0" marR="0" lvl="0" indent="0" algn="just" rtl="0">
              <a:lnSpc>
                <a:spcPct val="200000"/>
              </a:lnSpc>
              <a:spcBef>
                <a:spcPts val="0"/>
              </a:spcBef>
              <a:spcAft>
                <a:spcPts val="0"/>
              </a:spcAft>
              <a:buClr>
                <a:schemeClr val="dk1"/>
              </a:buClr>
              <a:buSzPts val="1100"/>
              <a:buFont typeface="Arial"/>
              <a:buNone/>
            </a:pPr>
            <a:r>
              <a:rPr lang="en" b="1" dirty="0">
                <a:latin typeface="Rubik"/>
                <a:ea typeface="Rubik"/>
                <a:cs typeface="Rubik"/>
                <a:sym typeface="Rubik"/>
              </a:rPr>
              <a:t>Intro to Data Analytics - Revou | </a:t>
            </a:r>
            <a:r>
              <a:rPr lang="en" b="1" dirty="0">
                <a:solidFill>
                  <a:schemeClr val="accent5"/>
                </a:solidFill>
                <a:latin typeface="Rubik"/>
                <a:ea typeface="Rubik"/>
                <a:cs typeface="Rubik"/>
                <a:sym typeface="Rubik"/>
                <a:hlinkClick r:id="rId5"/>
              </a:rPr>
              <a:t>&lt;link certificate&gt;</a:t>
            </a:r>
            <a:r>
              <a:rPr lang="en" b="1" dirty="0">
                <a:solidFill>
                  <a:schemeClr val="accent5"/>
                </a:solidFill>
                <a:latin typeface="Rubik"/>
                <a:ea typeface="Rubik"/>
                <a:cs typeface="Rubik"/>
                <a:sym typeface="Rubik"/>
              </a:rPr>
              <a:t>			&lt;March, 2025&gt;</a:t>
            </a:r>
            <a:br>
              <a:rPr lang="en" b="1" dirty="0">
                <a:solidFill>
                  <a:schemeClr val="accent5"/>
                </a:solidFill>
                <a:latin typeface="Rubik"/>
                <a:ea typeface="Rubik"/>
                <a:cs typeface="Rubik"/>
                <a:sym typeface="Rubik"/>
              </a:rPr>
            </a:br>
            <a:r>
              <a:rPr lang="en" b="1" dirty="0">
                <a:solidFill>
                  <a:schemeClr val="dk1"/>
                </a:solidFill>
                <a:latin typeface="Rubik"/>
                <a:ea typeface="Rubik"/>
                <a:cs typeface="Rubik"/>
                <a:sym typeface="Rubik"/>
              </a:rPr>
              <a:t>DSF 38 – Data Science Dibimbing | </a:t>
            </a:r>
            <a:r>
              <a:rPr lang="en" b="1" dirty="0">
                <a:solidFill>
                  <a:schemeClr val="accent5"/>
                </a:solidFill>
                <a:latin typeface="Rubik"/>
                <a:ea typeface="Rubik"/>
                <a:cs typeface="Rubik"/>
                <a:sym typeface="Rubik"/>
                <a:hlinkClick r:id="rId6"/>
              </a:rPr>
              <a:t>&lt;link certificate&gt;</a:t>
            </a:r>
            <a:r>
              <a:rPr lang="en" b="1" dirty="0">
                <a:solidFill>
                  <a:schemeClr val="accent5"/>
                </a:solidFill>
                <a:latin typeface="Rubik"/>
                <a:ea typeface="Rubik"/>
                <a:cs typeface="Rubik"/>
                <a:sym typeface="Rubik"/>
              </a:rPr>
              <a:t>			&lt;April, 2025&gt;</a:t>
            </a:r>
            <a:br>
              <a:rPr lang="en" b="1" dirty="0">
                <a:solidFill>
                  <a:schemeClr val="accent5"/>
                </a:solidFill>
                <a:latin typeface="Rubik"/>
                <a:ea typeface="Rubik"/>
                <a:cs typeface="Rubik"/>
                <a:sym typeface="Rubik"/>
              </a:rPr>
            </a:br>
            <a:r>
              <a:rPr lang="en" b="1" dirty="0">
                <a:solidFill>
                  <a:schemeClr val="dk1"/>
                </a:solidFill>
                <a:latin typeface="Rubik"/>
                <a:ea typeface="Rubik"/>
                <a:cs typeface="Rubik"/>
                <a:sym typeface="Rubik"/>
              </a:rPr>
              <a:t>Data Analysis Fundamental – My Skill | </a:t>
            </a:r>
            <a:r>
              <a:rPr lang="en" b="1" dirty="0">
                <a:solidFill>
                  <a:schemeClr val="accent5"/>
                </a:solidFill>
                <a:latin typeface="Rubik"/>
                <a:ea typeface="Rubik"/>
                <a:cs typeface="Rubik"/>
                <a:sym typeface="Rubik"/>
                <a:hlinkClick r:id="rId7"/>
              </a:rPr>
              <a:t>&lt;link certificate&gt;</a:t>
            </a:r>
            <a:r>
              <a:rPr lang="en" b="1" dirty="0">
                <a:solidFill>
                  <a:schemeClr val="accent5"/>
                </a:solidFill>
                <a:latin typeface="Rubik"/>
                <a:ea typeface="Rubik"/>
                <a:cs typeface="Rubik"/>
                <a:sym typeface="Rubik"/>
              </a:rPr>
              <a:t>		&lt;April, 2025&gt;</a:t>
            </a:r>
            <a:br>
              <a:rPr lang="en" b="1" dirty="0">
                <a:solidFill>
                  <a:schemeClr val="accent5"/>
                </a:solidFill>
                <a:latin typeface="Rubik"/>
                <a:ea typeface="Rubik"/>
                <a:cs typeface="Rubik"/>
                <a:sym typeface="Rubik"/>
              </a:rPr>
            </a:br>
            <a:endParaRPr b="0" i="0" u="none" strike="noStrike" cap="none" dirty="0">
              <a:solidFill>
                <a:schemeClr val="accent5"/>
              </a:solidFill>
              <a:latin typeface="Rubik"/>
              <a:ea typeface="Rubik"/>
              <a:cs typeface="Rubik"/>
              <a:sym typeface="Rubik"/>
            </a:endParaRPr>
          </a:p>
        </p:txBody>
      </p:sp>
      <p:sp>
        <p:nvSpPr>
          <p:cNvPr id="93" name="Google Shape;93;g265ee868302_0_130"/>
          <p:cNvSpPr txBox="1"/>
          <p:nvPr/>
        </p:nvSpPr>
        <p:spPr>
          <a:xfrm>
            <a:off x="340500" y="452038"/>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Courses and </a:t>
            </a:r>
            <a:r>
              <a:rPr lang="en" sz="3000" b="1">
                <a:solidFill>
                  <a:schemeClr val="accent5"/>
                </a:solidFill>
                <a:latin typeface="Rubik"/>
                <a:ea typeface="Rubik"/>
                <a:cs typeface="Rubik"/>
                <a:sym typeface="Rubik"/>
              </a:rPr>
              <a:t>Certification</a:t>
            </a:r>
            <a:endParaRPr sz="3000" b="1" i="0" strike="noStrike" cap="none">
              <a:solidFill>
                <a:schemeClr val="accent5"/>
              </a:solidFill>
              <a:latin typeface="Rubik"/>
              <a:ea typeface="Rubik"/>
              <a:cs typeface="Rubik"/>
              <a:sym typeface="Rubik"/>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4"/>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00" name="Google Shape;100;p4"/>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01" name="Google Shape;101;p4"/>
          <p:cNvSpPr txBox="1"/>
          <p:nvPr/>
        </p:nvSpPr>
        <p:spPr>
          <a:xfrm>
            <a:off x="340500" y="1406350"/>
            <a:ext cx="5446983" cy="2945391"/>
          </a:xfrm>
          <a:prstGeom prst="rect">
            <a:avLst/>
          </a:prstGeom>
          <a:noFill/>
          <a:ln>
            <a:noFill/>
          </a:ln>
        </p:spPr>
        <p:txBody>
          <a:bodyPr spcFirstLastPara="1" wrap="square" lIns="91425" tIns="91425" rIns="91425" bIns="91425" anchor="t" anchorCtr="0">
            <a:spAutoFit/>
          </a:bodyPr>
          <a:lstStyle/>
          <a:p>
            <a:pPr marL="0" marR="0" lvl="0" indent="0" algn="just" rtl="0">
              <a:lnSpc>
                <a:spcPct val="115000"/>
              </a:lnSpc>
              <a:spcBef>
                <a:spcPts val="0"/>
              </a:spcBef>
              <a:spcAft>
                <a:spcPts val="0"/>
              </a:spcAft>
              <a:buClr>
                <a:schemeClr val="dk1"/>
              </a:buClr>
              <a:buSzPts val="1100"/>
              <a:buFont typeface="Arial"/>
              <a:buNone/>
            </a:pPr>
            <a:r>
              <a:rPr lang="en-US" sz="1200" dirty="0">
                <a:latin typeface="Rubik"/>
                <a:ea typeface="Rubik"/>
                <a:cs typeface="Rubik"/>
                <a:sym typeface="Rubik"/>
              </a:rPr>
              <a:t>Kimia Farma is an Indonesian state-owned pharmaceutical company with a history dating back to 1817, when it was established by the Dutch East Indies government as the first pharmaceutical firm in Indonesia. It was later nationalized after Indonesian independence and formally became a state-owned enterprise in 1971. Today, Kimia Farma is part of the Bio Farma holding (government-owned) and is headquartered in Jakarta.</a:t>
            </a:r>
          </a:p>
          <a:p>
            <a:pPr marL="0" marR="0" lvl="0" indent="0" algn="just" rtl="0">
              <a:lnSpc>
                <a:spcPct val="115000"/>
              </a:lnSpc>
              <a:spcBef>
                <a:spcPts val="0"/>
              </a:spcBef>
              <a:spcAft>
                <a:spcPts val="0"/>
              </a:spcAft>
              <a:buClr>
                <a:schemeClr val="dk1"/>
              </a:buClr>
              <a:buSzPts val="1100"/>
              <a:buFont typeface="Arial"/>
              <a:buNone/>
            </a:pPr>
            <a:r>
              <a:rPr lang="en-US" sz="1200" dirty="0">
                <a:latin typeface="Rubik"/>
                <a:ea typeface="Rubik"/>
                <a:cs typeface="Rubik"/>
                <a:sym typeface="Rubik"/>
              </a:rPr>
              <a:t>The company operates an integrated healthcare business spanning pharmaceutical manufacturing, research &amp; development, distribution, and a nationwide retail pharmacy network. Kimia Farma also provides health services through clinics and clinical laboratories, with over 1,300 pharmacy outlets and 400 clinics across Indonesia. As a leading player in Indonesia’s healthcare industry, it plays a vital role in ensuring the availability of medicines and healthcare services for the population</a:t>
            </a:r>
            <a:endParaRPr lang="fi-FI" sz="1200" i="0" u="none" strike="noStrike" cap="none" dirty="0">
              <a:solidFill>
                <a:srgbClr val="000000"/>
              </a:solidFill>
              <a:latin typeface="Rubik"/>
              <a:ea typeface="Rubik"/>
              <a:cs typeface="Rubik"/>
              <a:sym typeface="Rubik"/>
            </a:endParaRPr>
          </a:p>
        </p:txBody>
      </p:sp>
      <p:sp>
        <p:nvSpPr>
          <p:cNvPr id="102" name="Google Shape;102;p4"/>
          <p:cNvSpPr txBox="1"/>
          <p:nvPr/>
        </p:nvSpPr>
        <p:spPr>
          <a:xfrm>
            <a:off x="340500" y="452038"/>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About </a:t>
            </a:r>
            <a:r>
              <a:rPr lang="en" sz="3000" b="1">
                <a:solidFill>
                  <a:schemeClr val="accent5"/>
                </a:solidFill>
                <a:latin typeface="Rubik"/>
                <a:ea typeface="Rubik"/>
                <a:cs typeface="Rubik"/>
                <a:sym typeface="Rubik"/>
              </a:rPr>
              <a:t>Company</a:t>
            </a:r>
            <a:endParaRPr sz="3000" b="1" i="0" u="none" strike="noStrike" cap="none">
              <a:solidFill>
                <a:schemeClr val="accent5"/>
              </a:solidFill>
              <a:latin typeface="Rubik"/>
              <a:ea typeface="Rubik"/>
              <a:cs typeface="Rubik"/>
              <a:sym typeface="Rubik"/>
            </a:endParaRPr>
          </a:p>
        </p:txBody>
      </p:sp>
      <p:pic>
        <p:nvPicPr>
          <p:cNvPr id="103" name="Google Shape;103;p4"/>
          <p:cNvPicPr preferRelativeResize="0"/>
          <p:nvPr/>
        </p:nvPicPr>
        <p:blipFill>
          <a:blip r:embed="rId5">
            <a:alphaModFix/>
          </a:blip>
          <a:stretch>
            <a:fillRect/>
          </a:stretch>
        </p:blipFill>
        <p:spPr>
          <a:xfrm>
            <a:off x="6047093" y="1045588"/>
            <a:ext cx="2890221" cy="1009975"/>
          </a:xfrm>
          <a:prstGeom prst="rect">
            <a:avLst/>
          </a:prstGeom>
          <a:noFill/>
          <a:ln>
            <a:noFill/>
          </a:ln>
        </p:spPr>
      </p:pic>
      <p:pic>
        <p:nvPicPr>
          <p:cNvPr id="1026" name="Picture 2">
            <a:extLst>
              <a:ext uri="{FF2B5EF4-FFF2-40B4-BE49-F238E27FC236}">
                <a16:creationId xmlns:a16="http://schemas.microsoft.com/office/drawing/2014/main" id="{9DA47E44-8BBF-1C5F-806A-43D5FA23B6E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47093" y="2294583"/>
            <a:ext cx="2890221" cy="260989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g265ee868302_0_99"/>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0" name="Google Shape;110;g265ee868302_0_99"/>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11" name="Google Shape;111;g265ee868302_0_99"/>
          <p:cNvSpPr txBox="1"/>
          <p:nvPr/>
        </p:nvSpPr>
        <p:spPr>
          <a:xfrm>
            <a:off x="639116" y="993338"/>
            <a:ext cx="7865768" cy="3231624"/>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US" sz="1200" dirty="0">
                <a:latin typeface="Rubik"/>
                <a:ea typeface="Rubik"/>
                <a:cs typeface="Rubik"/>
                <a:sym typeface="Rubik"/>
              </a:rPr>
              <a:t>This project aims to analyze the business performance of Kimia Farma from 2020 to 2023 using </a:t>
            </a:r>
            <a:r>
              <a:rPr lang="en-US" sz="1200" dirty="0" err="1">
                <a:latin typeface="Rubik"/>
                <a:ea typeface="Rubik"/>
                <a:cs typeface="Rubik"/>
                <a:sym typeface="Rubik"/>
              </a:rPr>
              <a:t>BigQuery</a:t>
            </a:r>
            <a:r>
              <a:rPr lang="en-US" sz="1200" dirty="0">
                <a:latin typeface="Rubik"/>
                <a:ea typeface="Rubik"/>
                <a:cs typeface="Rubik"/>
                <a:sym typeface="Rubik"/>
              </a:rPr>
              <a:t> for data processing and Looker Studio for interactive dashboard visualization. The objective is to identify transaction patterns, regional performance, customer satisfaction gaps, and product profitability across different time periods</a:t>
            </a:r>
            <a:r>
              <a:rPr lang="id-ID" sz="1200" dirty="0">
                <a:latin typeface="Rubik"/>
                <a:ea typeface="Rubik"/>
                <a:cs typeface="Rubik"/>
                <a:sym typeface="Rubik"/>
              </a:rPr>
              <a:t>.</a:t>
            </a:r>
            <a:endParaRPr lang="en-US" sz="1200" dirty="0">
              <a:latin typeface="Rubik"/>
              <a:ea typeface="Rubik"/>
              <a:cs typeface="Rubik"/>
              <a:sym typeface="Rubik"/>
            </a:endParaRPr>
          </a:p>
          <a:p>
            <a:pPr marL="0" marR="0" lvl="0" indent="0" algn="just" rtl="0">
              <a:lnSpc>
                <a:spcPct val="150000"/>
              </a:lnSpc>
              <a:spcBef>
                <a:spcPts val="0"/>
              </a:spcBef>
              <a:spcAft>
                <a:spcPts val="0"/>
              </a:spcAft>
              <a:buClr>
                <a:schemeClr val="dk1"/>
              </a:buClr>
              <a:buSzPts val="1100"/>
              <a:buFont typeface="Arial"/>
              <a:buNone/>
            </a:pPr>
            <a:r>
              <a:rPr lang="id-ID" sz="1200" b="1" dirty="0">
                <a:latin typeface="Rubik"/>
                <a:ea typeface="Rubik"/>
                <a:cs typeface="Rubik"/>
                <a:sym typeface="Rubik"/>
              </a:rPr>
              <a:t>The </a:t>
            </a:r>
            <a:r>
              <a:rPr lang="id-ID" sz="1200" b="1" dirty="0" err="1">
                <a:latin typeface="Rubik"/>
                <a:ea typeface="Rubik"/>
                <a:cs typeface="Rubik"/>
                <a:sym typeface="Rubik"/>
              </a:rPr>
              <a:t>project</a:t>
            </a:r>
            <a:r>
              <a:rPr lang="id-ID" sz="1200" b="1" dirty="0">
                <a:latin typeface="Rubik"/>
                <a:ea typeface="Rubik"/>
                <a:cs typeface="Rubik"/>
                <a:sym typeface="Rubik"/>
              </a:rPr>
              <a:t> </a:t>
            </a:r>
            <a:r>
              <a:rPr lang="id-ID" sz="1200" b="1" dirty="0" err="1">
                <a:latin typeface="Rubik"/>
                <a:ea typeface="Rubik"/>
                <a:cs typeface="Rubik"/>
                <a:sym typeface="Rubik"/>
              </a:rPr>
              <a:t>includes</a:t>
            </a:r>
            <a:r>
              <a:rPr lang="id-ID" sz="1200" b="1" dirty="0">
                <a:latin typeface="Rubik"/>
                <a:ea typeface="Rubik"/>
                <a:cs typeface="Rubik"/>
                <a:sym typeface="Rubik"/>
              </a:rPr>
              <a:t> </a:t>
            </a:r>
            <a:r>
              <a:rPr lang="id-ID" sz="1200" b="1" dirty="0" err="1">
                <a:latin typeface="Rubik"/>
                <a:ea typeface="Rubik"/>
                <a:cs typeface="Rubik"/>
                <a:sym typeface="Rubik"/>
              </a:rPr>
              <a:t>importing</a:t>
            </a:r>
            <a:r>
              <a:rPr lang="id-ID" sz="1200" b="1" dirty="0">
                <a:latin typeface="Rubik"/>
                <a:ea typeface="Rubik"/>
                <a:cs typeface="Rubik"/>
                <a:sym typeface="Rubik"/>
              </a:rPr>
              <a:t> </a:t>
            </a:r>
            <a:r>
              <a:rPr lang="id-ID" sz="1200" b="1" dirty="0" err="1">
                <a:latin typeface="Rubik"/>
                <a:ea typeface="Rubik"/>
                <a:cs typeface="Rubik"/>
                <a:sym typeface="Rubik"/>
              </a:rPr>
              <a:t>multiple</a:t>
            </a:r>
            <a:r>
              <a:rPr lang="id-ID" sz="1200" b="1" dirty="0">
                <a:latin typeface="Rubik"/>
                <a:ea typeface="Rubik"/>
                <a:cs typeface="Rubik"/>
                <a:sym typeface="Rubik"/>
              </a:rPr>
              <a:t> </a:t>
            </a:r>
            <a:r>
              <a:rPr lang="id-ID" sz="1200" b="1" dirty="0" err="1">
                <a:latin typeface="Rubik"/>
                <a:ea typeface="Rubik"/>
                <a:cs typeface="Rubik"/>
                <a:sym typeface="Rubik"/>
              </a:rPr>
              <a:t>datasets</a:t>
            </a:r>
            <a:r>
              <a:rPr lang="id-ID" sz="1200" b="1" dirty="0">
                <a:latin typeface="Rubik"/>
                <a:ea typeface="Rubik"/>
                <a:cs typeface="Rubik"/>
                <a:sym typeface="Rubik"/>
              </a:rPr>
              <a:t>:</a:t>
            </a:r>
            <a:endParaRPr lang="en-US" sz="1200" b="1" dirty="0">
              <a:latin typeface="Rubik"/>
              <a:ea typeface="Rubik"/>
              <a:cs typeface="Rubik"/>
              <a:sym typeface="Rubik"/>
            </a:endParaRPr>
          </a:p>
          <a:p>
            <a:pPr marL="171450" marR="0" lvl="0" indent="-171450" algn="just" rtl="0">
              <a:lnSpc>
                <a:spcPct val="150000"/>
              </a:lnSpc>
              <a:spcBef>
                <a:spcPts val="0"/>
              </a:spcBef>
              <a:spcAft>
                <a:spcPts val="0"/>
              </a:spcAft>
              <a:buClr>
                <a:schemeClr val="dk1"/>
              </a:buClr>
              <a:buSzPts val="1100"/>
              <a:buFont typeface="Arial" panose="020B0604020202020204" pitchFamily="34" charset="0"/>
              <a:buChar char="•"/>
            </a:pPr>
            <a:r>
              <a:rPr lang="id-ID" sz="1200" dirty="0">
                <a:latin typeface="Rubik"/>
                <a:ea typeface="Rubik"/>
                <a:cs typeface="Rubik"/>
                <a:sym typeface="Rubik"/>
              </a:rPr>
              <a:t>kf_final_transaction.csv (</a:t>
            </a:r>
            <a:r>
              <a:rPr lang="id-ID" sz="1200" dirty="0" err="1">
                <a:latin typeface="Rubik"/>
                <a:ea typeface="Rubik"/>
                <a:cs typeface="Rubik"/>
                <a:sym typeface="Rubik"/>
              </a:rPr>
              <a:t>transaction</a:t>
            </a:r>
            <a:r>
              <a:rPr lang="id-ID" sz="1200" dirty="0">
                <a:latin typeface="Rubik"/>
                <a:ea typeface="Rubik"/>
                <a:cs typeface="Rubik"/>
                <a:sym typeface="Rubik"/>
              </a:rPr>
              <a:t> </a:t>
            </a:r>
            <a:r>
              <a:rPr lang="id-ID" sz="1200" dirty="0" err="1">
                <a:latin typeface="Rubik"/>
                <a:ea typeface="Rubik"/>
                <a:cs typeface="Rubik"/>
                <a:sym typeface="Rubik"/>
              </a:rPr>
              <a:t>details</a:t>
            </a:r>
            <a:r>
              <a:rPr lang="id-ID" sz="1200" dirty="0">
                <a:latin typeface="Rubik"/>
                <a:ea typeface="Rubik"/>
                <a:cs typeface="Rubik"/>
                <a:sym typeface="Rubik"/>
              </a:rPr>
              <a:t>)</a:t>
            </a:r>
            <a:endParaRPr lang="en-US" sz="1200" dirty="0">
              <a:latin typeface="Rubik"/>
              <a:ea typeface="Rubik"/>
              <a:cs typeface="Rubik"/>
              <a:sym typeface="Rubik"/>
            </a:endParaRPr>
          </a:p>
          <a:p>
            <a:pPr marL="171450" marR="0" lvl="0" indent="-171450" algn="just" rtl="0">
              <a:lnSpc>
                <a:spcPct val="150000"/>
              </a:lnSpc>
              <a:spcBef>
                <a:spcPts val="0"/>
              </a:spcBef>
              <a:spcAft>
                <a:spcPts val="0"/>
              </a:spcAft>
              <a:buClr>
                <a:schemeClr val="dk1"/>
              </a:buClr>
              <a:buSzPts val="1100"/>
              <a:buFont typeface="Arial" panose="020B0604020202020204" pitchFamily="34" charset="0"/>
              <a:buChar char="•"/>
            </a:pPr>
            <a:r>
              <a:rPr lang="id-ID" sz="1200" dirty="0">
                <a:latin typeface="Rubik"/>
                <a:ea typeface="Rubik"/>
                <a:cs typeface="Rubik"/>
                <a:sym typeface="Rubik"/>
              </a:rPr>
              <a:t>kf_product.csv (</a:t>
            </a:r>
            <a:r>
              <a:rPr lang="id-ID" sz="1200" dirty="0" err="1">
                <a:latin typeface="Rubik"/>
                <a:ea typeface="Rubik"/>
                <a:cs typeface="Rubik"/>
                <a:sym typeface="Rubik"/>
              </a:rPr>
              <a:t>product</a:t>
            </a:r>
            <a:r>
              <a:rPr lang="id-ID" sz="1200" dirty="0">
                <a:latin typeface="Rubik"/>
                <a:ea typeface="Rubik"/>
                <a:cs typeface="Rubik"/>
                <a:sym typeface="Rubik"/>
              </a:rPr>
              <a:t> </a:t>
            </a:r>
            <a:r>
              <a:rPr lang="id-ID" sz="1200" dirty="0" err="1">
                <a:latin typeface="Rubik"/>
                <a:ea typeface="Rubik"/>
                <a:cs typeface="Rubik"/>
                <a:sym typeface="Rubik"/>
              </a:rPr>
              <a:t>information</a:t>
            </a:r>
            <a:r>
              <a:rPr lang="id-ID" sz="1200" dirty="0">
                <a:latin typeface="Rubik"/>
                <a:ea typeface="Rubik"/>
                <a:cs typeface="Rubik"/>
                <a:sym typeface="Rubik"/>
              </a:rPr>
              <a:t>)</a:t>
            </a:r>
            <a:endParaRPr lang="en-US" sz="1200" dirty="0">
              <a:latin typeface="Rubik"/>
              <a:ea typeface="Rubik"/>
              <a:cs typeface="Rubik"/>
              <a:sym typeface="Rubik"/>
            </a:endParaRPr>
          </a:p>
          <a:p>
            <a:pPr marL="171450" marR="0" lvl="0" indent="-171450" algn="just" rtl="0">
              <a:lnSpc>
                <a:spcPct val="150000"/>
              </a:lnSpc>
              <a:spcBef>
                <a:spcPts val="0"/>
              </a:spcBef>
              <a:spcAft>
                <a:spcPts val="0"/>
              </a:spcAft>
              <a:buClr>
                <a:schemeClr val="dk1"/>
              </a:buClr>
              <a:buSzPts val="1100"/>
              <a:buFont typeface="Arial" panose="020B0604020202020204" pitchFamily="34" charset="0"/>
              <a:buChar char="•"/>
            </a:pPr>
            <a:r>
              <a:rPr lang="id-ID" sz="1200" dirty="0">
                <a:latin typeface="Rubik"/>
                <a:ea typeface="Rubik"/>
                <a:cs typeface="Rubik"/>
                <a:sym typeface="Rubik"/>
              </a:rPr>
              <a:t>kf_kantor_cabang.csv (</a:t>
            </a:r>
            <a:r>
              <a:rPr lang="id-ID" sz="1200" dirty="0" err="1">
                <a:latin typeface="Rubik"/>
                <a:ea typeface="Rubik"/>
                <a:cs typeface="Rubik"/>
                <a:sym typeface="Rubik"/>
              </a:rPr>
              <a:t>branch</a:t>
            </a:r>
            <a:r>
              <a:rPr lang="id-ID" sz="1200" dirty="0">
                <a:latin typeface="Rubik"/>
                <a:ea typeface="Rubik"/>
                <a:cs typeface="Rubik"/>
                <a:sym typeface="Rubik"/>
              </a:rPr>
              <a:t> </a:t>
            </a:r>
            <a:r>
              <a:rPr lang="id-ID" sz="1200" dirty="0" err="1">
                <a:latin typeface="Rubik"/>
                <a:ea typeface="Rubik"/>
                <a:cs typeface="Rubik"/>
                <a:sym typeface="Rubik"/>
              </a:rPr>
              <a:t>information</a:t>
            </a:r>
            <a:r>
              <a:rPr lang="id-ID" sz="1200" dirty="0">
                <a:latin typeface="Rubik"/>
                <a:ea typeface="Rubik"/>
                <a:cs typeface="Rubik"/>
                <a:sym typeface="Rubik"/>
              </a:rPr>
              <a:t>)</a:t>
            </a:r>
            <a:endParaRPr lang="en-US" sz="1200" dirty="0">
              <a:latin typeface="Rubik"/>
              <a:ea typeface="Rubik"/>
              <a:cs typeface="Rubik"/>
              <a:sym typeface="Rubik"/>
            </a:endParaRPr>
          </a:p>
          <a:p>
            <a:pPr marL="171450" marR="0" lvl="0" indent="-171450" algn="just" rtl="0">
              <a:lnSpc>
                <a:spcPct val="150000"/>
              </a:lnSpc>
              <a:spcBef>
                <a:spcPts val="0"/>
              </a:spcBef>
              <a:spcAft>
                <a:spcPts val="0"/>
              </a:spcAft>
              <a:buClr>
                <a:schemeClr val="dk1"/>
              </a:buClr>
              <a:buSzPts val="1100"/>
              <a:buFont typeface="Arial" panose="020B0604020202020204" pitchFamily="34" charset="0"/>
              <a:buChar char="•"/>
            </a:pPr>
            <a:r>
              <a:rPr lang="id-ID" sz="1200" dirty="0">
                <a:latin typeface="Rubik"/>
                <a:ea typeface="Rubik"/>
                <a:cs typeface="Rubik"/>
                <a:sym typeface="Rubik"/>
              </a:rPr>
              <a:t>kf_inventory.csv (</a:t>
            </a:r>
            <a:r>
              <a:rPr lang="id-ID" sz="1200" dirty="0" err="1">
                <a:latin typeface="Rubik"/>
                <a:ea typeface="Rubik"/>
                <a:cs typeface="Rubik"/>
                <a:sym typeface="Rubik"/>
              </a:rPr>
              <a:t>inventory</a:t>
            </a:r>
            <a:r>
              <a:rPr lang="id-ID" sz="1200" dirty="0">
                <a:latin typeface="Rubik"/>
                <a:ea typeface="Rubik"/>
                <a:cs typeface="Rubik"/>
                <a:sym typeface="Rubik"/>
              </a:rPr>
              <a:t> data)</a:t>
            </a:r>
            <a:endParaRPr lang="en-US" sz="1200" dirty="0">
              <a:latin typeface="Rubik"/>
              <a:ea typeface="Rubik"/>
              <a:cs typeface="Rubik"/>
              <a:sym typeface="Rubik"/>
            </a:endParaRPr>
          </a:p>
          <a:p>
            <a:pPr marR="0" lvl="0" algn="just" rtl="0">
              <a:lnSpc>
                <a:spcPct val="150000"/>
              </a:lnSpc>
              <a:spcBef>
                <a:spcPts val="0"/>
              </a:spcBef>
              <a:spcAft>
                <a:spcPts val="0"/>
              </a:spcAft>
              <a:buClr>
                <a:schemeClr val="dk1"/>
              </a:buClr>
              <a:buSzPts val="1100"/>
            </a:pPr>
            <a:r>
              <a:rPr lang="en-US" sz="1200" dirty="0">
                <a:latin typeface="Rubik"/>
                <a:ea typeface="Rubik"/>
                <a:cs typeface="Rubik"/>
                <a:sym typeface="Rubik"/>
              </a:rPr>
              <a:t>The main focus of this project is to deliver actionable business insights from metrics such as sales, profit, customer ratings, and product performance using calculated fields like </a:t>
            </a:r>
            <a:r>
              <a:rPr lang="en-US" sz="1200" dirty="0" err="1">
                <a:latin typeface="Rubik"/>
                <a:ea typeface="Rubik"/>
                <a:cs typeface="Rubik"/>
                <a:sym typeface="Rubik"/>
              </a:rPr>
              <a:t>nett_sales</a:t>
            </a:r>
            <a:r>
              <a:rPr lang="en-US" sz="1200" dirty="0">
                <a:latin typeface="Rubik"/>
                <a:ea typeface="Rubik"/>
                <a:cs typeface="Rubik"/>
                <a:sym typeface="Rubik"/>
              </a:rPr>
              <a:t> and </a:t>
            </a:r>
            <a:r>
              <a:rPr lang="en-US" sz="1200" dirty="0" err="1">
                <a:latin typeface="Rubik"/>
                <a:ea typeface="Rubik"/>
                <a:cs typeface="Rubik"/>
                <a:sym typeface="Rubik"/>
              </a:rPr>
              <a:t>nett_profit</a:t>
            </a:r>
            <a:r>
              <a:rPr lang="en-US" sz="1200" dirty="0">
                <a:latin typeface="Rubik"/>
                <a:ea typeface="Rubik"/>
                <a:cs typeface="Rubik"/>
                <a:sym typeface="Rubik"/>
              </a:rPr>
              <a:t>.</a:t>
            </a:r>
          </a:p>
        </p:txBody>
      </p:sp>
      <p:sp>
        <p:nvSpPr>
          <p:cNvPr id="112" name="Google Shape;112;g265ee868302_0_99"/>
          <p:cNvSpPr txBox="1"/>
          <p:nvPr/>
        </p:nvSpPr>
        <p:spPr>
          <a:xfrm>
            <a:off x="340500" y="452038"/>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Project </a:t>
            </a:r>
            <a:r>
              <a:rPr lang="en" sz="3000" b="1">
                <a:solidFill>
                  <a:schemeClr val="accent5"/>
                </a:solidFill>
                <a:latin typeface="Rubik"/>
                <a:ea typeface="Rubik"/>
                <a:cs typeface="Rubik"/>
                <a:sym typeface="Rubik"/>
              </a:rPr>
              <a:t>Portfolio</a:t>
            </a:r>
            <a:endParaRPr sz="3000" b="1" i="0" u="none" strike="noStrike" cap="none">
              <a:solidFill>
                <a:schemeClr val="accent5"/>
              </a:solidFill>
              <a:latin typeface="Rubik"/>
              <a:ea typeface="Rubik"/>
              <a:cs typeface="Rubik"/>
              <a:sym typeface="Rubik"/>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g23ec2985a68_1_33"/>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9" name="Google Shape;119;g23ec2985a68_1_3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a:pPr>
            <a:r>
              <a:rPr lang="en" sz="2700" b="1">
                <a:latin typeface="Rubik"/>
                <a:ea typeface="Rubik"/>
                <a:cs typeface="Rubik"/>
                <a:sym typeface="Rubik"/>
              </a:rPr>
              <a:t>Importing Dataset to BigQuery</a:t>
            </a:r>
            <a:endParaRPr sz="2700" b="1" i="0" u="none" strike="noStrike" cap="none">
              <a:solidFill>
                <a:srgbClr val="000000"/>
              </a:solidFill>
              <a:latin typeface="Rubik"/>
              <a:ea typeface="Rubik"/>
              <a:cs typeface="Rubik"/>
              <a:sym typeface="Rubik"/>
            </a:endParaRPr>
          </a:p>
        </p:txBody>
      </p:sp>
      <p:pic>
        <p:nvPicPr>
          <p:cNvPr id="4" name="Picture 3">
            <a:extLst>
              <a:ext uri="{FF2B5EF4-FFF2-40B4-BE49-F238E27FC236}">
                <a16:creationId xmlns:a16="http://schemas.microsoft.com/office/drawing/2014/main" id="{3388E3AA-6B4E-1FFD-0572-7ABC08AEF73C}"/>
              </a:ext>
            </a:extLst>
          </p:cNvPr>
          <p:cNvPicPr>
            <a:picLocks noChangeAspect="1"/>
          </p:cNvPicPr>
          <p:nvPr/>
        </p:nvPicPr>
        <p:blipFill>
          <a:blip r:embed="rId5"/>
          <a:srcRect t="22668"/>
          <a:stretch/>
        </p:blipFill>
        <p:spPr>
          <a:xfrm>
            <a:off x="194759" y="1504376"/>
            <a:ext cx="8608741" cy="2843218"/>
          </a:xfrm>
          <a:prstGeom prst="rect">
            <a:avLst/>
          </a:prstGeom>
        </p:spPr>
      </p:pic>
      <p:sp>
        <p:nvSpPr>
          <p:cNvPr id="5" name="Rectangle 4">
            <a:extLst>
              <a:ext uri="{FF2B5EF4-FFF2-40B4-BE49-F238E27FC236}">
                <a16:creationId xmlns:a16="http://schemas.microsoft.com/office/drawing/2014/main" id="{9BEF6355-741A-A7DB-1CF9-8B07DA1141F6}"/>
              </a:ext>
            </a:extLst>
          </p:cNvPr>
          <p:cNvSpPr/>
          <p:nvPr/>
        </p:nvSpPr>
        <p:spPr>
          <a:xfrm>
            <a:off x="875654" y="3316637"/>
            <a:ext cx="1495587" cy="650929"/>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
          <a:extLst>
            <a:ext uri="{FF2B5EF4-FFF2-40B4-BE49-F238E27FC236}">
              <a16:creationId xmlns:a16="http://schemas.microsoft.com/office/drawing/2014/main" id="{292822F1-576C-9BB4-E27F-0443E9EE86E3}"/>
            </a:ext>
          </a:extLst>
        </p:cNvPr>
        <p:cNvGrpSpPr/>
        <p:nvPr/>
      </p:nvGrpSpPr>
      <p:grpSpPr>
        <a:xfrm>
          <a:off x="0" y="0"/>
          <a:ext cx="0" cy="0"/>
          <a:chOff x="0" y="0"/>
          <a:chExt cx="0" cy="0"/>
        </a:xfrm>
      </p:grpSpPr>
      <p:pic>
        <p:nvPicPr>
          <p:cNvPr id="118" name="Google Shape;118;g23ec2985a68_1_33">
            <a:extLst>
              <a:ext uri="{FF2B5EF4-FFF2-40B4-BE49-F238E27FC236}">
                <a16:creationId xmlns:a16="http://schemas.microsoft.com/office/drawing/2014/main" id="{BA35E6AA-9202-27A9-F1A4-D7BE9FDEB503}"/>
              </a:ext>
            </a:extLst>
          </p:cNvPr>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9" name="Google Shape;119;g23ec2985a68_1_33">
            <a:extLst>
              <a:ext uri="{FF2B5EF4-FFF2-40B4-BE49-F238E27FC236}">
                <a16:creationId xmlns:a16="http://schemas.microsoft.com/office/drawing/2014/main" id="{A7A86F4A-0653-31A6-FCF3-07165D230897}"/>
              </a:ext>
            </a:extLst>
          </p:cNvPr>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a:extLst>
              <a:ext uri="{FF2B5EF4-FFF2-40B4-BE49-F238E27FC236}">
                <a16:creationId xmlns:a16="http://schemas.microsoft.com/office/drawing/2014/main" id="{DCAF6B17-3EFD-02C8-CDE1-DCBD969C92FD}"/>
              </a:ext>
            </a:extLst>
          </p:cNvPr>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a:pPr>
            <a:r>
              <a:rPr lang="en" sz="2700" b="1">
                <a:latin typeface="Rubik"/>
                <a:ea typeface="Rubik"/>
                <a:cs typeface="Rubik"/>
                <a:sym typeface="Rubik"/>
              </a:rPr>
              <a:t>Importing Dataset to BigQuery</a:t>
            </a:r>
            <a:endParaRPr sz="2700" b="1" i="0" u="none" strike="noStrike" cap="none">
              <a:solidFill>
                <a:srgbClr val="000000"/>
              </a:solidFill>
              <a:latin typeface="Rubik"/>
              <a:ea typeface="Rubik"/>
              <a:cs typeface="Rubik"/>
              <a:sym typeface="Rubik"/>
            </a:endParaRPr>
          </a:p>
        </p:txBody>
      </p:sp>
      <p:pic>
        <p:nvPicPr>
          <p:cNvPr id="3" name="Picture 2">
            <a:extLst>
              <a:ext uri="{FF2B5EF4-FFF2-40B4-BE49-F238E27FC236}">
                <a16:creationId xmlns:a16="http://schemas.microsoft.com/office/drawing/2014/main" id="{9EA3A559-63AC-0303-6CD5-939827947495}"/>
              </a:ext>
            </a:extLst>
          </p:cNvPr>
          <p:cNvPicPr>
            <a:picLocks noChangeAspect="1"/>
          </p:cNvPicPr>
          <p:nvPr/>
        </p:nvPicPr>
        <p:blipFill>
          <a:blip r:embed="rId5"/>
          <a:stretch>
            <a:fillRect/>
          </a:stretch>
        </p:blipFill>
        <p:spPr>
          <a:xfrm>
            <a:off x="677843" y="1191433"/>
            <a:ext cx="3894157" cy="3581710"/>
          </a:xfrm>
          <a:prstGeom prst="rect">
            <a:avLst/>
          </a:prstGeom>
        </p:spPr>
      </p:pic>
      <p:pic>
        <p:nvPicPr>
          <p:cNvPr id="7" name="Picture 6">
            <a:extLst>
              <a:ext uri="{FF2B5EF4-FFF2-40B4-BE49-F238E27FC236}">
                <a16:creationId xmlns:a16="http://schemas.microsoft.com/office/drawing/2014/main" id="{79BD15C3-4EA0-A1C5-C56D-59590337B0E7}"/>
              </a:ext>
            </a:extLst>
          </p:cNvPr>
          <p:cNvPicPr>
            <a:picLocks noChangeAspect="1"/>
          </p:cNvPicPr>
          <p:nvPr/>
        </p:nvPicPr>
        <p:blipFill>
          <a:blip r:embed="rId6"/>
          <a:stretch>
            <a:fillRect/>
          </a:stretch>
        </p:blipFill>
        <p:spPr>
          <a:xfrm>
            <a:off x="4934812" y="1178963"/>
            <a:ext cx="3970364" cy="2872989"/>
          </a:xfrm>
          <a:prstGeom prst="rect">
            <a:avLst/>
          </a:prstGeom>
        </p:spPr>
      </p:pic>
    </p:spTree>
    <p:extLst>
      <p:ext uri="{BB962C8B-B14F-4D97-AF65-F5344CB8AC3E}">
        <p14:creationId xmlns:p14="http://schemas.microsoft.com/office/powerpoint/2010/main" val="1072460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7">
          <a:extLst>
            <a:ext uri="{FF2B5EF4-FFF2-40B4-BE49-F238E27FC236}">
              <a16:creationId xmlns:a16="http://schemas.microsoft.com/office/drawing/2014/main" id="{27AB1C1B-D09B-0358-BCBB-30EC18B18320}"/>
            </a:ext>
          </a:extLst>
        </p:cNvPr>
        <p:cNvGrpSpPr/>
        <p:nvPr/>
      </p:nvGrpSpPr>
      <p:grpSpPr>
        <a:xfrm>
          <a:off x="0" y="0"/>
          <a:ext cx="0" cy="0"/>
          <a:chOff x="0" y="0"/>
          <a:chExt cx="0" cy="0"/>
        </a:xfrm>
      </p:grpSpPr>
      <p:pic>
        <p:nvPicPr>
          <p:cNvPr id="118" name="Google Shape;118;g23ec2985a68_1_33">
            <a:extLst>
              <a:ext uri="{FF2B5EF4-FFF2-40B4-BE49-F238E27FC236}">
                <a16:creationId xmlns:a16="http://schemas.microsoft.com/office/drawing/2014/main" id="{939AC708-29C2-F6C8-934F-278F7CB02B2D}"/>
              </a:ext>
            </a:extLst>
          </p:cNvPr>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9" name="Google Shape;119;g23ec2985a68_1_33">
            <a:extLst>
              <a:ext uri="{FF2B5EF4-FFF2-40B4-BE49-F238E27FC236}">
                <a16:creationId xmlns:a16="http://schemas.microsoft.com/office/drawing/2014/main" id="{E683F293-D05A-16E1-4E3B-3917DE9208F1}"/>
              </a:ext>
            </a:extLst>
          </p:cNvPr>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a:extLst>
              <a:ext uri="{FF2B5EF4-FFF2-40B4-BE49-F238E27FC236}">
                <a16:creationId xmlns:a16="http://schemas.microsoft.com/office/drawing/2014/main" id="{DD4B1E9D-B6E7-4E82-E654-E3B76B629F60}"/>
              </a:ext>
            </a:extLst>
          </p:cNvPr>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a:pPr>
            <a:r>
              <a:rPr lang="en" sz="2700" b="1">
                <a:latin typeface="Rubik"/>
                <a:ea typeface="Rubik"/>
                <a:cs typeface="Rubik"/>
                <a:sym typeface="Rubik"/>
              </a:rPr>
              <a:t>Importing Dataset to BigQuery</a:t>
            </a:r>
            <a:endParaRPr sz="2700" b="1" i="0" u="none" strike="noStrike" cap="none">
              <a:solidFill>
                <a:srgbClr val="000000"/>
              </a:solidFill>
              <a:latin typeface="Rubik"/>
              <a:ea typeface="Rubik"/>
              <a:cs typeface="Rubik"/>
              <a:sym typeface="Rubik"/>
            </a:endParaRPr>
          </a:p>
        </p:txBody>
      </p:sp>
      <p:pic>
        <p:nvPicPr>
          <p:cNvPr id="4" name="Picture 3">
            <a:extLst>
              <a:ext uri="{FF2B5EF4-FFF2-40B4-BE49-F238E27FC236}">
                <a16:creationId xmlns:a16="http://schemas.microsoft.com/office/drawing/2014/main" id="{E4F2C709-B334-7E62-76B0-789CDAE3FD99}"/>
              </a:ext>
            </a:extLst>
          </p:cNvPr>
          <p:cNvPicPr>
            <a:picLocks noChangeAspect="1"/>
          </p:cNvPicPr>
          <p:nvPr/>
        </p:nvPicPr>
        <p:blipFill>
          <a:blip r:embed="rId5"/>
          <a:stretch>
            <a:fillRect/>
          </a:stretch>
        </p:blipFill>
        <p:spPr>
          <a:xfrm>
            <a:off x="524138" y="1178963"/>
            <a:ext cx="3886537" cy="3284505"/>
          </a:xfrm>
          <a:prstGeom prst="rect">
            <a:avLst/>
          </a:prstGeom>
        </p:spPr>
      </p:pic>
      <p:pic>
        <p:nvPicPr>
          <p:cNvPr id="6" name="Picture 5">
            <a:extLst>
              <a:ext uri="{FF2B5EF4-FFF2-40B4-BE49-F238E27FC236}">
                <a16:creationId xmlns:a16="http://schemas.microsoft.com/office/drawing/2014/main" id="{4D1FCFFE-F090-F55B-5C8A-1015E9DA8A25}"/>
              </a:ext>
            </a:extLst>
          </p:cNvPr>
          <p:cNvPicPr>
            <a:picLocks noChangeAspect="1"/>
          </p:cNvPicPr>
          <p:nvPr/>
        </p:nvPicPr>
        <p:blipFill>
          <a:blip r:embed="rId6"/>
          <a:stretch>
            <a:fillRect/>
          </a:stretch>
        </p:blipFill>
        <p:spPr>
          <a:xfrm>
            <a:off x="4733327" y="1207652"/>
            <a:ext cx="3863675" cy="2728196"/>
          </a:xfrm>
          <a:prstGeom prst="rect">
            <a:avLst/>
          </a:prstGeom>
        </p:spPr>
      </p:pic>
    </p:spTree>
    <p:extLst>
      <p:ext uri="{BB962C8B-B14F-4D97-AF65-F5344CB8AC3E}">
        <p14:creationId xmlns:p14="http://schemas.microsoft.com/office/powerpoint/2010/main" val="8493574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g23ec2985a68_1_42"/>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27" name="Google Shape;127;g23ec2985a68_1_42"/>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8" name="Google Shape;128;g23ec2985a68_1_42"/>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2"/>
            </a:pPr>
            <a:r>
              <a:rPr lang="en" sz="2700" b="1" dirty="0">
                <a:latin typeface="Rubik"/>
                <a:ea typeface="Rubik"/>
                <a:cs typeface="Rubik"/>
                <a:sym typeface="Rubik"/>
              </a:rPr>
              <a:t>Analysis Table</a:t>
            </a:r>
            <a:endParaRPr sz="2700" b="1" i="0" u="none" strike="noStrike" cap="none" dirty="0">
              <a:solidFill>
                <a:srgbClr val="000000"/>
              </a:solidFill>
              <a:latin typeface="Rubik"/>
              <a:ea typeface="Rubik"/>
              <a:cs typeface="Rubik"/>
              <a:sym typeface="Rubik"/>
            </a:endParaRPr>
          </a:p>
        </p:txBody>
      </p:sp>
      <p:sp>
        <p:nvSpPr>
          <p:cNvPr id="129" name="Google Shape;129;g23ec2985a68_1_42"/>
          <p:cNvSpPr txBox="1"/>
          <p:nvPr/>
        </p:nvSpPr>
        <p:spPr>
          <a:xfrm>
            <a:off x="340500" y="1114544"/>
            <a:ext cx="4572463" cy="3231624"/>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lvl="0" indent="0" algn="just" rtl="0">
              <a:lnSpc>
                <a:spcPct val="150000"/>
              </a:lnSpc>
              <a:spcBef>
                <a:spcPts val="0"/>
              </a:spcBef>
              <a:spcAft>
                <a:spcPts val="0"/>
              </a:spcAft>
              <a:buClr>
                <a:schemeClr val="dk1"/>
              </a:buClr>
              <a:buSzPts val="5000"/>
              <a:buFont typeface="Arial"/>
              <a:buNone/>
            </a:pPr>
            <a:r>
              <a:rPr lang="en-US" sz="1200" dirty="0">
                <a:latin typeface="Rubik"/>
                <a:ea typeface="Rubik"/>
                <a:cs typeface="Rubik"/>
                <a:sym typeface="Rubik"/>
              </a:rPr>
              <a:t>An analysis table was created by joining three datasets: transactions, products, and branches. This table includes key fields such as transaction ID, date, product and branch information, and rating scores.</a:t>
            </a:r>
          </a:p>
          <a:p>
            <a:pPr marL="0" lvl="0" indent="0" algn="just" rtl="0">
              <a:lnSpc>
                <a:spcPct val="150000"/>
              </a:lnSpc>
              <a:spcBef>
                <a:spcPts val="0"/>
              </a:spcBef>
              <a:spcAft>
                <a:spcPts val="0"/>
              </a:spcAft>
              <a:buClr>
                <a:schemeClr val="dk1"/>
              </a:buClr>
              <a:buSzPts val="5000"/>
              <a:buFont typeface="Arial"/>
              <a:buNone/>
            </a:pPr>
            <a:r>
              <a:rPr lang="en-US" sz="1200" dirty="0">
                <a:latin typeface="Rubik"/>
                <a:ea typeface="Rubik"/>
                <a:cs typeface="Rubik"/>
                <a:sym typeface="Rubik"/>
              </a:rPr>
              <a:t>Additional calculated fields include:</a:t>
            </a:r>
          </a:p>
          <a:p>
            <a:pPr marL="171450" lvl="0" indent="-171450" algn="just" rtl="0">
              <a:lnSpc>
                <a:spcPct val="150000"/>
              </a:lnSpc>
              <a:spcBef>
                <a:spcPts val="0"/>
              </a:spcBef>
              <a:spcAft>
                <a:spcPts val="0"/>
              </a:spcAft>
              <a:buClr>
                <a:schemeClr val="dk1"/>
              </a:buClr>
              <a:buSzPct val="100000"/>
              <a:buFont typeface="Arial" panose="020B0604020202020204" pitchFamily="34" charset="0"/>
              <a:buChar char="•"/>
            </a:pPr>
            <a:r>
              <a:rPr lang="en-US" sz="1200" dirty="0" err="1">
                <a:latin typeface="Rubik"/>
                <a:ea typeface="Rubik"/>
                <a:cs typeface="Rubik"/>
                <a:sym typeface="Rubik"/>
              </a:rPr>
              <a:t>nett_sales</a:t>
            </a:r>
            <a:r>
              <a:rPr lang="en-US" sz="1200" dirty="0">
                <a:latin typeface="Rubik"/>
                <a:ea typeface="Rubik"/>
                <a:cs typeface="Rubik"/>
                <a:sym typeface="Rubik"/>
              </a:rPr>
              <a:t> = price × (1 – discount percentage)</a:t>
            </a:r>
          </a:p>
          <a:p>
            <a:pPr marL="171450" lvl="0" indent="-171450" algn="just" rtl="0">
              <a:lnSpc>
                <a:spcPct val="150000"/>
              </a:lnSpc>
              <a:spcBef>
                <a:spcPts val="0"/>
              </a:spcBef>
              <a:spcAft>
                <a:spcPts val="0"/>
              </a:spcAft>
              <a:buClr>
                <a:schemeClr val="dk1"/>
              </a:buClr>
              <a:buSzPct val="100000"/>
              <a:buFont typeface="Arial" panose="020B0604020202020204" pitchFamily="34" charset="0"/>
              <a:buChar char="•"/>
            </a:pPr>
            <a:r>
              <a:rPr lang="en-US" sz="1200" dirty="0" err="1">
                <a:latin typeface="Rubik"/>
                <a:ea typeface="Rubik"/>
                <a:cs typeface="Rubik"/>
                <a:sym typeface="Rubik"/>
              </a:rPr>
              <a:t>nett_profit</a:t>
            </a:r>
            <a:r>
              <a:rPr lang="en-US" sz="1200" dirty="0">
                <a:latin typeface="Rubik"/>
                <a:ea typeface="Rubik"/>
                <a:cs typeface="Rubik"/>
                <a:sym typeface="Rubik"/>
              </a:rPr>
              <a:t> = </a:t>
            </a:r>
            <a:r>
              <a:rPr lang="en-US" sz="1200" dirty="0" err="1">
                <a:latin typeface="Rubik"/>
                <a:ea typeface="Rubik"/>
                <a:cs typeface="Rubik"/>
                <a:sym typeface="Rubik"/>
              </a:rPr>
              <a:t>nett_sales</a:t>
            </a:r>
            <a:r>
              <a:rPr lang="en-US" sz="1200" dirty="0">
                <a:latin typeface="Rubik"/>
                <a:ea typeface="Rubik"/>
                <a:cs typeface="Rubik"/>
                <a:sym typeface="Rubik"/>
              </a:rPr>
              <a:t> × gross margin</a:t>
            </a:r>
          </a:p>
          <a:p>
            <a:pPr marL="171450" lvl="0" indent="-171450" algn="just" rtl="0">
              <a:lnSpc>
                <a:spcPct val="150000"/>
              </a:lnSpc>
              <a:spcBef>
                <a:spcPts val="0"/>
              </a:spcBef>
              <a:spcAft>
                <a:spcPts val="0"/>
              </a:spcAft>
              <a:buClr>
                <a:schemeClr val="dk1"/>
              </a:buClr>
              <a:buSzPct val="100000"/>
              <a:buFont typeface="Arial" panose="020B0604020202020204" pitchFamily="34" charset="0"/>
              <a:buChar char="•"/>
            </a:pPr>
            <a:r>
              <a:rPr lang="en-US" sz="1200" dirty="0">
                <a:latin typeface="Rubik"/>
                <a:ea typeface="Rubik"/>
                <a:cs typeface="Rubik"/>
                <a:sym typeface="Rubik"/>
              </a:rPr>
              <a:t>gross margin tiered by price level</a:t>
            </a:r>
          </a:p>
          <a:p>
            <a:pPr marL="171450" lvl="0" indent="-171450" algn="just" rtl="0">
              <a:lnSpc>
                <a:spcPct val="150000"/>
              </a:lnSpc>
              <a:spcBef>
                <a:spcPts val="0"/>
              </a:spcBef>
              <a:spcAft>
                <a:spcPts val="0"/>
              </a:spcAft>
              <a:buClr>
                <a:schemeClr val="dk1"/>
              </a:buClr>
              <a:buSzPct val="100000"/>
              <a:buFont typeface="Arial" panose="020B0604020202020204" pitchFamily="34" charset="0"/>
              <a:buChar char="•"/>
            </a:pPr>
            <a:r>
              <a:rPr lang="en-US" sz="1200" dirty="0" err="1">
                <a:latin typeface="Rubik"/>
                <a:ea typeface="Rubik"/>
                <a:cs typeface="Rubik"/>
                <a:sym typeface="Rubik"/>
              </a:rPr>
              <a:t>persentase_gross_laba</a:t>
            </a:r>
            <a:r>
              <a:rPr lang="en-US" sz="1200" dirty="0">
                <a:latin typeface="Rubik"/>
                <a:ea typeface="Rubik"/>
                <a:cs typeface="Rubik"/>
                <a:sym typeface="Rubik"/>
              </a:rPr>
              <a:t> = margin tier (10–30%)</a:t>
            </a:r>
          </a:p>
          <a:p>
            <a:pPr lvl="0" algn="just" rtl="0">
              <a:lnSpc>
                <a:spcPct val="150000"/>
              </a:lnSpc>
              <a:spcBef>
                <a:spcPts val="0"/>
              </a:spcBef>
              <a:spcAft>
                <a:spcPts val="0"/>
              </a:spcAft>
              <a:buClr>
                <a:schemeClr val="dk1"/>
              </a:buClr>
              <a:buSzPct val="100000"/>
            </a:pPr>
            <a:r>
              <a:rPr lang="en-US" sz="1200" dirty="0">
                <a:latin typeface="Rubik"/>
                <a:ea typeface="Rubik"/>
                <a:cs typeface="Rubik"/>
                <a:sym typeface="Rubik"/>
              </a:rPr>
              <a:t>This analysis table powers the entire dashboard and enables metric-level filtering by province, city, and branch.</a:t>
            </a:r>
            <a:endParaRPr sz="1200" dirty="0">
              <a:latin typeface="Rubik"/>
              <a:ea typeface="Rubik"/>
              <a:cs typeface="Rubik"/>
              <a:sym typeface="Rubik"/>
            </a:endParaRPr>
          </a:p>
        </p:txBody>
      </p:sp>
      <p:pic>
        <p:nvPicPr>
          <p:cNvPr id="3" name="Picture 2">
            <a:extLst>
              <a:ext uri="{FF2B5EF4-FFF2-40B4-BE49-F238E27FC236}">
                <a16:creationId xmlns:a16="http://schemas.microsoft.com/office/drawing/2014/main" id="{83F4AF43-9016-107D-95A0-37DA4C223336}"/>
              </a:ext>
            </a:extLst>
          </p:cNvPr>
          <p:cNvPicPr>
            <a:picLocks noChangeAspect="1"/>
          </p:cNvPicPr>
          <p:nvPr/>
        </p:nvPicPr>
        <p:blipFill>
          <a:blip r:embed="rId5"/>
          <a:stretch>
            <a:fillRect/>
          </a:stretch>
        </p:blipFill>
        <p:spPr>
          <a:xfrm>
            <a:off x="5401159" y="726925"/>
            <a:ext cx="3488340" cy="4294531"/>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728</Words>
  <Application>Microsoft Office PowerPoint</Application>
  <PresentationFormat>On-screen Show (16:9)</PresentationFormat>
  <Paragraphs>48</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Rubik Light</vt:lpstr>
      <vt:lpstr>Arial</vt:lpstr>
      <vt:lpstr>Rubik SemiBold</vt:lpstr>
      <vt:lpstr>Rubik Medium</vt:lpstr>
      <vt:lpstr>Rubik</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Ezra Satria</dc:creator>
  <cp:lastModifiedBy>EZRA SATRIA BAGAS AIRLANGGA</cp:lastModifiedBy>
  <cp:revision>3</cp:revision>
  <dcterms:modified xsi:type="dcterms:W3CDTF">2025-05-15T14:11:47Z</dcterms:modified>
</cp:coreProperties>
</file>